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4"/>
  </p:notesMasterIdLst>
  <p:sldIdLst>
    <p:sldId id="256" r:id="rId2"/>
    <p:sldId id="259" r:id="rId3"/>
    <p:sldId id="261" r:id="rId4"/>
    <p:sldId id="286" r:id="rId5"/>
    <p:sldId id="287" r:id="rId6"/>
    <p:sldId id="267" r:id="rId7"/>
    <p:sldId id="281" r:id="rId8"/>
    <p:sldId id="262" r:id="rId9"/>
    <p:sldId id="265" r:id="rId10"/>
    <p:sldId id="263" r:id="rId11"/>
    <p:sldId id="288" r:id="rId12"/>
    <p:sldId id="264" r:id="rId13"/>
    <p:sldId id="278" r:id="rId14"/>
    <p:sldId id="277" r:id="rId15"/>
    <p:sldId id="275" r:id="rId16"/>
    <p:sldId id="289" r:id="rId17"/>
    <p:sldId id="279" r:id="rId18"/>
    <p:sldId id="283" r:id="rId19"/>
    <p:sldId id="274" r:id="rId20"/>
    <p:sldId id="276" r:id="rId21"/>
    <p:sldId id="271" r:id="rId22"/>
    <p:sldId id="282" r:id="rId23"/>
    <p:sldId id="269" r:id="rId24"/>
    <p:sldId id="280" r:id="rId25"/>
    <p:sldId id="284" r:id="rId26"/>
    <p:sldId id="270" r:id="rId27"/>
    <p:sldId id="290" r:id="rId28"/>
    <p:sldId id="272" r:id="rId29"/>
    <p:sldId id="285" r:id="rId30"/>
    <p:sldId id="273" r:id="rId31"/>
    <p:sldId id="266" r:id="rId32"/>
    <p:sldId id="268"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504" autoAdjust="0"/>
  </p:normalViewPr>
  <p:slideViewPr>
    <p:cSldViewPr snapToGrid="0">
      <p:cViewPr varScale="1">
        <p:scale>
          <a:sx n="103" d="100"/>
          <a:sy n="103" d="100"/>
        </p:scale>
        <p:origin x="138" y="22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553EE6-2828-49D0-B9C3-C944ACA3F622}" type="datetimeFigureOut">
              <a:rPr lang="sv-SE" smtClean="0"/>
              <a:t>2024-03-26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0E1ACD-E563-4FCE-87C3-692834FA0A32}" type="slidenum">
              <a:rPr lang="sv-SE" smtClean="0"/>
              <a:t>‹#›</a:t>
            </a:fld>
            <a:endParaRPr lang="sv-SE"/>
          </a:p>
        </p:txBody>
      </p:sp>
    </p:spTree>
    <p:extLst>
      <p:ext uri="{BB962C8B-B14F-4D97-AF65-F5344CB8AC3E}">
        <p14:creationId xmlns:p14="http://schemas.microsoft.com/office/powerpoint/2010/main" val="1645516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Rubrikbild">
    <p:spTree>
      <p:nvGrpSpPr>
        <p:cNvPr id="1" name=""/>
        <p:cNvGrpSpPr/>
        <p:nvPr/>
      </p:nvGrpSpPr>
      <p:grpSpPr>
        <a:xfrm>
          <a:off x="0" y="0"/>
          <a:ext cx="0" cy="0"/>
          <a:chOff x="0" y="0"/>
          <a:chExt cx="0" cy="0"/>
        </a:xfrm>
      </p:grpSpPr>
      <p:sp>
        <p:nvSpPr>
          <p:cNvPr id="3" name="Rubrik 2"/>
          <p:cNvSpPr>
            <a:spLocks noGrp="1"/>
          </p:cNvSpPr>
          <p:nvPr>
            <p:ph type="title"/>
          </p:nvPr>
        </p:nvSpPr>
        <p:spPr>
          <a:xfrm>
            <a:off x="1823829" y="611397"/>
            <a:ext cx="9379707" cy="712969"/>
          </a:xfrm>
          <a:prstGeom prst="rect">
            <a:avLst/>
          </a:prstGeom>
        </p:spPr>
        <p:txBody>
          <a:bodyPr/>
          <a:lstStyle>
            <a:lvl1pPr>
              <a:defRPr sz="4000" b="0">
                <a:latin typeface="Arial" panose="020B0604020202020204" pitchFamily="34" charset="0"/>
                <a:cs typeface="Arial" panose="020B0604020202020204" pitchFamily="34" charset="0"/>
              </a:defRPr>
            </a:lvl1pPr>
          </a:lstStyle>
          <a:p>
            <a:r>
              <a:rPr lang="sv-SE"/>
              <a:t>Klicka här för att ändra mall för rubrikformat</a:t>
            </a:r>
            <a:endParaRPr lang="sv-SE" dirty="0"/>
          </a:p>
        </p:txBody>
      </p:sp>
      <p:sp>
        <p:nvSpPr>
          <p:cNvPr id="5" name="Platshållare för text 4"/>
          <p:cNvSpPr>
            <a:spLocks noGrp="1"/>
          </p:cNvSpPr>
          <p:nvPr>
            <p:ph type="body" sz="quarter" idx="10"/>
          </p:nvPr>
        </p:nvSpPr>
        <p:spPr>
          <a:xfrm>
            <a:off x="1823829" y="1494587"/>
            <a:ext cx="9379707" cy="3770312"/>
          </a:xfrm>
          <a:prstGeom prst="rect">
            <a:avLst/>
          </a:prstGeom>
        </p:spPr>
        <p:txBody>
          <a:bodyPr/>
          <a:lstStyle>
            <a:lvl1pPr>
              <a:defRPr sz="2000">
                <a:latin typeface="Times New Roman" panose="02020603050405020304" pitchFamily="18"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6" name="Platshållare för sidfot 4"/>
          <p:cNvSpPr>
            <a:spLocks noGrp="1"/>
          </p:cNvSpPr>
          <p:nvPr>
            <p:ph type="ftr" sz="quarter" idx="3"/>
          </p:nvPr>
        </p:nvSpPr>
        <p:spPr>
          <a:xfrm>
            <a:off x="237300" y="6452153"/>
            <a:ext cx="4394200" cy="365125"/>
          </a:xfrm>
          <a:prstGeom prst="rect">
            <a:avLst/>
          </a:prstGeom>
        </p:spPr>
        <p:txBody>
          <a:bodyPr/>
          <a:lstStyle>
            <a:lvl1pPr algn="l">
              <a:defRPr sz="1200" b="0" baseline="0">
                <a:solidFill>
                  <a:schemeClr val="bg1"/>
                </a:solidFill>
                <a:latin typeface="+mn-lt"/>
              </a:defRPr>
            </a:lvl1pPr>
          </a:lstStyle>
          <a:p>
            <a:r>
              <a:rPr lang="sv-SE" dirty="0"/>
              <a:t>Sveriges 3R-center är en del av Jordbruksverket</a:t>
            </a:r>
          </a:p>
        </p:txBody>
      </p:sp>
    </p:spTree>
    <p:extLst>
      <p:ext uri="{BB962C8B-B14F-4D97-AF65-F5344CB8AC3E}">
        <p14:creationId xmlns:p14="http://schemas.microsoft.com/office/powerpoint/2010/main" val="4221983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Agenda">
    <p:spTree>
      <p:nvGrpSpPr>
        <p:cNvPr id="1" name=""/>
        <p:cNvGrpSpPr/>
        <p:nvPr/>
      </p:nvGrpSpPr>
      <p:grpSpPr>
        <a:xfrm>
          <a:off x="0" y="0"/>
          <a:ext cx="0" cy="0"/>
          <a:chOff x="0" y="0"/>
          <a:chExt cx="0" cy="0"/>
        </a:xfrm>
      </p:grpSpPr>
      <p:sp>
        <p:nvSpPr>
          <p:cNvPr id="2" name="Rubrik 1"/>
          <p:cNvSpPr>
            <a:spLocks noGrp="1"/>
          </p:cNvSpPr>
          <p:nvPr>
            <p:ph type="title"/>
          </p:nvPr>
        </p:nvSpPr>
        <p:spPr>
          <a:xfrm>
            <a:off x="1465745" y="1"/>
            <a:ext cx="9359900" cy="1196974"/>
          </a:xfrm>
          <a:prstGeom prst="rect">
            <a:avLst/>
          </a:prstGeom>
        </p:spPr>
        <p:txBody>
          <a:bodyPr/>
          <a:lstStyle>
            <a:lvl1pPr>
              <a:defRPr baseline="0"/>
            </a:lvl1pPr>
          </a:lstStyle>
          <a:p>
            <a:r>
              <a:rPr lang="sv-SE"/>
              <a:t>Klicka här för att ändra mall för rubrikformat</a:t>
            </a:r>
            <a:endParaRPr lang="sv-SE" dirty="0"/>
          </a:p>
        </p:txBody>
      </p:sp>
      <p:sp>
        <p:nvSpPr>
          <p:cNvPr id="3" name="Platshållare för innehåll 2"/>
          <p:cNvSpPr>
            <a:spLocks noGrp="1"/>
          </p:cNvSpPr>
          <p:nvPr>
            <p:ph idx="1"/>
          </p:nvPr>
        </p:nvSpPr>
        <p:spPr>
          <a:xfrm>
            <a:off x="1465745" y="1412875"/>
            <a:ext cx="9359900" cy="4500563"/>
          </a:xfrm>
          <a:prstGeom prst="rect">
            <a:avLst/>
          </a:prstGeo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07EAEB19-90F3-4AD2-B70B-814EB8512323}" type="datetime1">
              <a:rPr lang="sv-SE" smtClean="0"/>
              <a:t>2024-03-26</a:t>
            </a:fld>
            <a:endParaRPr lang="sv-SE"/>
          </a:p>
        </p:txBody>
      </p:sp>
      <p:sp>
        <p:nvSpPr>
          <p:cNvPr id="7" name="Rectangle 5">
            <a:extLst>
              <a:ext uri="{FF2B5EF4-FFF2-40B4-BE49-F238E27FC236}">
                <a16:creationId xmlns:a16="http://schemas.microsoft.com/office/drawing/2014/main" id="{E6A3CA3A-09D5-48ED-82BA-0038B7F5C299}"/>
              </a:ext>
            </a:extLst>
          </p:cNvPr>
          <p:cNvSpPr>
            <a:spLocks noGrp="1" noChangeArrowheads="1"/>
          </p:cNvSpPr>
          <p:nvPr>
            <p:ph type="ftr" sz="quarter" idx="3"/>
          </p:nvPr>
        </p:nvSpPr>
        <p:spPr bwMode="auto">
          <a:xfrm>
            <a:off x="4648200" y="635635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chemeClr val="tx1"/>
                </a:solidFill>
                <a:latin typeface="+mn-lt"/>
              </a:defRPr>
            </a:lvl1pPr>
          </a:lstStyle>
          <a:p>
            <a:pPr>
              <a:defRPr/>
            </a:pPr>
            <a:endParaRPr lang="sv-SE" dirty="0"/>
          </a:p>
        </p:txBody>
      </p:sp>
      <p:sp>
        <p:nvSpPr>
          <p:cNvPr id="6" name="Platshållare för bildnummer 5"/>
          <p:cNvSpPr>
            <a:spLocks noGrp="1"/>
          </p:cNvSpPr>
          <p:nvPr>
            <p:ph type="sldNum" sz="quarter" idx="12"/>
          </p:nvPr>
        </p:nvSpPr>
        <p:spPr/>
        <p:txBody>
          <a:bodyPr/>
          <a:lstStyle/>
          <a:p>
            <a:fld id="{627AEC0D-B48B-4E17-81D8-6943F3477C36}" type="slidenum">
              <a:rPr lang="sv-SE" smtClean="0"/>
              <a:t>‹#›</a:t>
            </a:fld>
            <a:endParaRPr lang="sv-SE"/>
          </a:p>
        </p:txBody>
      </p:sp>
    </p:spTree>
    <p:extLst>
      <p:ext uri="{BB962C8B-B14F-4D97-AF65-F5344CB8AC3E}">
        <p14:creationId xmlns:p14="http://schemas.microsoft.com/office/powerpoint/2010/main" val="7745330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Bildobjekt 3"/>
          <p:cNvPicPr>
            <a:picLocks noChangeAspect="1"/>
          </p:cNvPicPr>
          <p:nvPr userDrawn="1"/>
        </p:nvPicPr>
        <p:blipFill rotWithShape="1">
          <a:blip r:embed="rId4" cstate="print">
            <a:extLst>
              <a:ext uri="{28A0092B-C50C-407E-A947-70E740481C1C}">
                <a14:useLocalDpi xmlns:a14="http://schemas.microsoft.com/office/drawing/2010/main" val="0"/>
              </a:ext>
            </a:extLst>
          </a:blip>
          <a:srcRect t="12123" r="1810" b="19266"/>
          <a:stretch/>
        </p:blipFill>
        <p:spPr>
          <a:xfrm>
            <a:off x="0" y="6255888"/>
            <a:ext cx="12192000" cy="635732"/>
          </a:xfrm>
          <a:prstGeom prst="rect">
            <a:avLst/>
          </a:prstGeom>
        </p:spPr>
      </p:pic>
      <p:pic>
        <p:nvPicPr>
          <p:cNvPr id="2" name="Bildobjekt 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22967" y="299103"/>
            <a:ext cx="1346013" cy="1180581"/>
          </a:xfrm>
          <a:prstGeom prst="rect">
            <a:avLst/>
          </a:prstGeom>
        </p:spPr>
      </p:pic>
    </p:spTree>
    <p:extLst>
      <p:ext uri="{BB962C8B-B14F-4D97-AF65-F5344CB8AC3E}">
        <p14:creationId xmlns:p14="http://schemas.microsoft.com/office/powerpoint/2010/main" val="3883105697"/>
      </p:ext>
    </p:extLst>
  </p:cSld>
  <p:clrMap bg1="lt1" tx1="dk1" bg2="lt2" tx2="dk2" accent1="accent1" accent2="accent2" accent3="accent3" accent4="accent4" accent5="accent5" accent6="accent6" hlink="hlink" folHlink="folHlink"/>
  <p:sldLayoutIdLst>
    <p:sldLayoutId id="2147483662" r:id="rId1"/>
    <p:sldLayoutId id="2147483664" r:id="rId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6F816201-0FE9-420A-B046-96FBA8F53746}"/>
              </a:ext>
            </a:extLst>
          </p:cNvPr>
          <p:cNvSpPr>
            <a:spLocks noGrp="1"/>
          </p:cNvSpPr>
          <p:nvPr>
            <p:ph type="title"/>
          </p:nvPr>
        </p:nvSpPr>
        <p:spPr>
          <a:xfrm>
            <a:off x="1442775" y="1287171"/>
            <a:ext cx="9379707" cy="1613612"/>
          </a:xfrm>
        </p:spPr>
        <p:txBody>
          <a:bodyPr/>
          <a:lstStyle/>
          <a:p>
            <a:pPr algn="ctr"/>
            <a:r>
              <a:rPr lang="sv-SE" sz="5400" dirty="0"/>
              <a:t>Culture of Care – Scenarier på arbetsplatsen</a:t>
            </a:r>
          </a:p>
        </p:txBody>
      </p:sp>
      <p:pic>
        <p:nvPicPr>
          <p:cNvPr id="7" name="Bildobjekt 6" descr="Råtta som står på bakbenen och har framtassarna på ett förstoringsglas. I förstoringsglaset syns Sveriges 3R-centers logotyp.">
            <a:extLst>
              <a:ext uri="{FF2B5EF4-FFF2-40B4-BE49-F238E27FC236}">
                <a16:creationId xmlns:a16="http://schemas.microsoft.com/office/drawing/2014/main" id="{3524948C-3CA2-4AD4-8B6B-DC5B25314AE0}"/>
              </a:ext>
            </a:extLst>
          </p:cNvPr>
          <p:cNvPicPr>
            <a:picLocks noChangeAspect="1"/>
          </p:cNvPicPr>
          <p:nvPr/>
        </p:nvPicPr>
        <p:blipFill>
          <a:blip r:embed="rId2"/>
          <a:stretch>
            <a:fillRect/>
          </a:stretch>
        </p:blipFill>
        <p:spPr>
          <a:xfrm>
            <a:off x="3930504" y="3152229"/>
            <a:ext cx="3874171" cy="3031960"/>
          </a:xfrm>
          <a:prstGeom prst="rect">
            <a:avLst/>
          </a:prstGeom>
        </p:spPr>
      </p:pic>
      <p:sp>
        <p:nvSpPr>
          <p:cNvPr id="2" name="textruta 1"/>
          <p:cNvSpPr txBox="1"/>
          <p:nvPr/>
        </p:nvSpPr>
        <p:spPr>
          <a:xfrm>
            <a:off x="6132629" y="5971307"/>
            <a:ext cx="1672046" cy="215444"/>
          </a:xfrm>
          <a:prstGeom prst="rect">
            <a:avLst/>
          </a:prstGeom>
          <a:noFill/>
        </p:spPr>
        <p:txBody>
          <a:bodyPr wrap="square" rtlCol="0">
            <a:spAutoFit/>
          </a:bodyPr>
          <a:lstStyle/>
          <a:p>
            <a:r>
              <a:rPr lang="sv-SE" sz="800" i="1" dirty="0"/>
              <a:t>Foto: Oleg Kozlov, </a:t>
            </a:r>
            <a:r>
              <a:rPr lang="sv-SE" sz="800" i="1" dirty="0" err="1"/>
              <a:t>MostPhotos</a:t>
            </a:r>
            <a:endParaRPr lang="sv-SE" sz="800" i="1" dirty="0"/>
          </a:p>
        </p:txBody>
      </p:sp>
    </p:spTree>
    <p:extLst>
      <p:ext uri="{BB962C8B-B14F-4D97-AF65-F5344CB8AC3E}">
        <p14:creationId xmlns:p14="http://schemas.microsoft.com/office/powerpoint/2010/main" val="2602070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2DBB1241-1333-4352-954C-C2C3D787352C}"/>
              </a:ext>
            </a:extLst>
          </p:cNvPr>
          <p:cNvSpPr>
            <a:spLocks noGrp="1"/>
          </p:cNvSpPr>
          <p:nvPr>
            <p:ph idx="1"/>
          </p:nvPr>
        </p:nvSpPr>
        <p:spPr>
          <a:xfrm>
            <a:off x="1465745" y="1725283"/>
            <a:ext cx="9359900" cy="4188155"/>
          </a:xfrm>
        </p:spPr>
        <p:txBody>
          <a:bodyPr>
            <a:normAutofit/>
          </a:bodyPr>
          <a:lstStyle/>
          <a:p>
            <a:pPr marL="0" lvl="0" indent="0">
              <a:lnSpc>
                <a:spcPct val="80000"/>
              </a:lnSpc>
              <a:buNone/>
            </a:pPr>
            <a:r>
              <a:rPr lang="sv-SE" sz="2000" dirty="0"/>
              <a:t>Under helgarbete upptäcker du att en kollega vid mer än ett tillfälle har glömt att ge vatten till några av djuren. Du blir osäker på hur länge djuren har varit utan vatten men de ser ut att må bra och du förser dem snabbt med nytt vatten och ser till att de dricker. Detta skapar en stor frustration hos dig och du vet att du måste ta upp det här med din kollega. Samtidigt vill du inte starta en konflikt eller såra personen då du är säker på att det inte är avsiktligt. </a:t>
            </a:r>
          </a:p>
          <a:p>
            <a:pPr marL="0" lvl="0" indent="0">
              <a:lnSpc>
                <a:spcPct val="80000"/>
              </a:lnSpc>
              <a:buNone/>
            </a:pPr>
            <a:endParaRPr lang="sv-SE" sz="2000" dirty="0"/>
          </a:p>
          <a:p>
            <a:pPr lvl="1">
              <a:lnSpc>
                <a:spcPct val="80000"/>
              </a:lnSpc>
              <a:spcBef>
                <a:spcPts val="1000"/>
              </a:spcBef>
            </a:pPr>
            <a:r>
              <a:rPr lang="sv-SE" sz="2000" b="1" dirty="0"/>
              <a:t>Hur kan du närma dig din kollega på bästa sätt</a:t>
            </a:r>
            <a:r>
              <a:rPr lang="sv-SE" sz="2000" dirty="0"/>
              <a:t>? </a:t>
            </a:r>
          </a:p>
          <a:p>
            <a:pPr marL="457200" lvl="1" indent="0">
              <a:lnSpc>
                <a:spcPct val="80000"/>
              </a:lnSpc>
              <a:spcBef>
                <a:spcPts val="1000"/>
              </a:spcBef>
              <a:buNone/>
            </a:pPr>
            <a:endParaRPr lang="sv-SE" sz="2000" dirty="0"/>
          </a:p>
          <a:p>
            <a:pPr lvl="1">
              <a:lnSpc>
                <a:spcPct val="80000"/>
              </a:lnSpc>
              <a:spcBef>
                <a:spcPts val="1000"/>
              </a:spcBef>
            </a:pPr>
            <a:r>
              <a:rPr lang="sv-SE" sz="2000" b="1" dirty="0"/>
              <a:t>Hur kan man undvika att en liknande situation uppstår igen? </a:t>
            </a:r>
          </a:p>
          <a:p>
            <a:pPr marL="457200" lvl="1" indent="0">
              <a:lnSpc>
                <a:spcPct val="80000"/>
              </a:lnSpc>
              <a:spcBef>
                <a:spcPts val="1000"/>
              </a:spcBef>
              <a:buNone/>
            </a:pPr>
            <a:endParaRPr lang="sv-SE" sz="2000" b="1" dirty="0"/>
          </a:p>
          <a:p>
            <a:pPr lvl="1">
              <a:lnSpc>
                <a:spcPct val="80000"/>
              </a:lnSpc>
              <a:spcBef>
                <a:spcPts val="1000"/>
              </a:spcBef>
            </a:pPr>
            <a:r>
              <a:rPr lang="sv-SE" sz="2000" b="1" dirty="0"/>
              <a:t>Har chefen och verksamheten något ansvar i den här situationen enligt dig?</a:t>
            </a:r>
            <a:endParaRPr lang="sv-SE" sz="2000" dirty="0"/>
          </a:p>
        </p:txBody>
      </p:sp>
      <p:sp>
        <p:nvSpPr>
          <p:cNvPr id="2" name="Rubrik 1">
            <a:extLst>
              <a:ext uri="{FF2B5EF4-FFF2-40B4-BE49-F238E27FC236}">
                <a16:creationId xmlns:a16="http://schemas.microsoft.com/office/drawing/2014/main" id="{C0F78E4F-B663-4AFC-AF27-9B6157E78F9C}"/>
              </a:ext>
            </a:extLst>
          </p:cNvPr>
          <p:cNvSpPr>
            <a:spLocks noGrp="1"/>
          </p:cNvSpPr>
          <p:nvPr>
            <p:ph type="title"/>
          </p:nvPr>
        </p:nvSpPr>
        <p:spPr>
          <a:xfrm>
            <a:off x="2165229" y="1"/>
            <a:ext cx="8660415" cy="1449238"/>
          </a:xfrm>
        </p:spPr>
        <p:txBody>
          <a:bodyPr anchor="b"/>
          <a:lstStyle/>
          <a:p>
            <a:r>
              <a:rPr lang="sv-SE" dirty="0"/>
              <a:t>6. Tankspridda kollegor</a:t>
            </a:r>
          </a:p>
        </p:txBody>
      </p:sp>
      <p:sp>
        <p:nvSpPr>
          <p:cNvPr id="4" name="Platshållare för datum 3" hidden="1">
            <a:extLst>
              <a:ext uri="{FF2B5EF4-FFF2-40B4-BE49-F238E27FC236}">
                <a16:creationId xmlns:a16="http://schemas.microsoft.com/office/drawing/2014/main" id="{5CEBEAEA-6AF1-4A51-B5CD-81AE67591B2A}"/>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C1CEE7E3-6275-4245-B3B5-EF429E5A7A69}"/>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2625039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a:extLst>
              <a:ext uri="{FF2B5EF4-FFF2-40B4-BE49-F238E27FC236}">
                <a16:creationId xmlns:a16="http://schemas.microsoft.com/office/drawing/2014/main" id="{779EEEC6-08FD-4DC2-9D3D-5B8F948A7F49}"/>
              </a:ext>
            </a:extLst>
          </p:cNvPr>
          <p:cNvSpPr>
            <a:spLocks noGrp="1"/>
          </p:cNvSpPr>
          <p:nvPr>
            <p:ph type="title"/>
          </p:nvPr>
        </p:nvSpPr>
        <p:spPr>
          <a:xfrm>
            <a:off x="1416050" y="2232026"/>
            <a:ext cx="9359900" cy="1196974"/>
          </a:xfrm>
        </p:spPr>
        <p:txBody>
          <a:bodyPr/>
          <a:lstStyle/>
          <a:p>
            <a:pPr algn="ctr"/>
            <a:r>
              <a:rPr lang="sv-SE" sz="5400" b="1" dirty="0"/>
              <a:t>Arbetsbelastning</a:t>
            </a:r>
          </a:p>
        </p:txBody>
      </p:sp>
      <p:sp>
        <p:nvSpPr>
          <p:cNvPr id="4" name="Platshållare för datum 3" hidden="1">
            <a:extLst>
              <a:ext uri="{FF2B5EF4-FFF2-40B4-BE49-F238E27FC236}">
                <a16:creationId xmlns:a16="http://schemas.microsoft.com/office/drawing/2014/main" id="{C1B79FBB-CEE1-4180-8672-A16202F19D34}"/>
              </a:ext>
            </a:extLst>
          </p:cNvPr>
          <p:cNvSpPr>
            <a:spLocks noGrp="1"/>
          </p:cNvSpPr>
          <p:nvPr>
            <p:ph type="dt" sz="half" idx="10"/>
          </p:nvPr>
        </p:nvSpPr>
        <p:spPr/>
        <p:txBody>
          <a:bodyPr/>
          <a:lstStyle/>
          <a:p>
            <a:r>
              <a:rPr lang="sv-SE"/>
              <a:t> </a:t>
            </a:r>
            <a:endParaRPr lang="sv-SE" dirty="0"/>
          </a:p>
        </p:txBody>
      </p:sp>
      <p:sp>
        <p:nvSpPr>
          <p:cNvPr id="5" name="Platshållare för bildnummer 4" hidden="1">
            <a:extLst>
              <a:ext uri="{FF2B5EF4-FFF2-40B4-BE49-F238E27FC236}">
                <a16:creationId xmlns:a16="http://schemas.microsoft.com/office/drawing/2014/main" id="{9943372A-45DC-463E-83E8-71167ED58F3A}"/>
              </a:ext>
            </a:extLst>
          </p:cNvPr>
          <p:cNvSpPr>
            <a:spLocks noGrp="1"/>
          </p:cNvSpPr>
          <p:nvPr>
            <p:ph type="sldNum" sz="quarter" idx="12"/>
          </p:nvPr>
        </p:nvSpPr>
        <p:spPr/>
        <p:txBody>
          <a:bodyPr/>
          <a:lstStyle/>
          <a:p>
            <a:endParaRPr lang="sv-SE" dirty="0"/>
          </a:p>
        </p:txBody>
      </p:sp>
    </p:spTree>
    <p:extLst>
      <p:ext uri="{BB962C8B-B14F-4D97-AF65-F5344CB8AC3E}">
        <p14:creationId xmlns:p14="http://schemas.microsoft.com/office/powerpoint/2010/main" val="306124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6850686B-5030-4C38-8A21-B91D2A76819C}"/>
              </a:ext>
            </a:extLst>
          </p:cNvPr>
          <p:cNvSpPr>
            <a:spLocks noGrp="1"/>
          </p:cNvSpPr>
          <p:nvPr>
            <p:ph idx="1"/>
          </p:nvPr>
        </p:nvSpPr>
        <p:spPr>
          <a:xfrm>
            <a:off x="1465745" y="1725283"/>
            <a:ext cx="9359900" cy="4188155"/>
          </a:xfrm>
        </p:spPr>
        <p:txBody>
          <a:bodyPr>
            <a:normAutofit/>
          </a:bodyPr>
          <a:lstStyle/>
          <a:p>
            <a:pPr marL="0" lvl="0" indent="0">
              <a:lnSpc>
                <a:spcPct val="80000"/>
              </a:lnSpc>
              <a:buFont typeface="Arial" panose="020B0604020202020204" pitchFamily="34" charset="0"/>
              <a:buNone/>
            </a:pPr>
            <a:r>
              <a:rPr lang="sv-SE" sz="2000" dirty="0"/>
              <a:t>De forskargrupper som du arbetar för har mycket mer avel än andra kollegors. På grund av det har du mycket mer arbete i form av </a:t>
            </a:r>
            <a:r>
              <a:rPr lang="sv-SE" sz="2000" dirty="0" err="1"/>
              <a:t>biopsering</a:t>
            </a:r>
            <a:r>
              <a:rPr lang="sv-SE" sz="2000" dirty="0"/>
              <a:t> och du får lägga stor tid i slutet på varje vecka på att märka djur och skicka iväg vävnadsprover. Andra kollegor blir färdiga snabbare och åker ofta hem när de är klara med sitt och du upplever att du inte får den hjälp som du skulle behöva. </a:t>
            </a:r>
          </a:p>
          <a:p>
            <a:pPr marL="0" lvl="0" indent="0">
              <a:lnSpc>
                <a:spcPct val="80000"/>
              </a:lnSpc>
              <a:buFont typeface="Arial" panose="020B0604020202020204" pitchFamily="34" charset="0"/>
              <a:buNone/>
            </a:pPr>
            <a:endParaRPr lang="sv-SE" sz="2000" dirty="0"/>
          </a:p>
          <a:p>
            <a:pPr lvl="1">
              <a:lnSpc>
                <a:spcPct val="80000"/>
              </a:lnSpc>
              <a:spcBef>
                <a:spcPts val="1000"/>
              </a:spcBef>
            </a:pPr>
            <a:r>
              <a:rPr lang="sv-SE" sz="2000" b="1" dirty="0"/>
              <a:t>Hur hanterar du en ojämn arbetsbelastning mellan dig själv och andra kollegor?</a:t>
            </a:r>
          </a:p>
          <a:p>
            <a:pPr marL="457200" lvl="1" indent="0">
              <a:lnSpc>
                <a:spcPct val="80000"/>
              </a:lnSpc>
              <a:spcBef>
                <a:spcPts val="1000"/>
              </a:spcBef>
              <a:buFont typeface="Arial" panose="020B0604020202020204" pitchFamily="34" charset="0"/>
              <a:buNone/>
            </a:pPr>
            <a:endParaRPr lang="sv-SE" sz="2000" b="1" dirty="0"/>
          </a:p>
          <a:p>
            <a:pPr lvl="1">
              <a:lnSpc>
                <a:spcPct val="80000"/>
              </a:lnSpc>
              <a:spcBef>
                <a:spcPts val="1000"/>
              </a:spcBef>
            </a:pPr>
            <a:r>
              <a:rPr lang="sv-SE" sz="2000" b="1" dirty="0"/>
              <a:t>Är de övriga kollegorna skyldiga att hjälpa till när de är färdiga med sitt eget arbete?</a:t>
            </a:r>
          </a:p>
          <a:p>
            <a:pPr marL="457200" lvl="1" indent="0">
              <a:lnSpc>
                <a:spcPct val="80000"/>
              </a:lnSpc>
              <a:spcBef>
                <a:spcPts val="1000"/>
              </a:spcBef>
              <a:buFont typeface="Arial" panose="020B0604020202020204" pitchFamily="34" charset="0"/>
              <a:buNone/>
            </a:pPr>
            <a:endParaRPr lang="sv-SE" sz="2000" b="1" dirty="0"/>
          </a:p>
          <a:p>
            <a:pPr lvl="1">
              <a:lnSpc>
                <a:spcPct val="80000"/>
              </a:lnSpc>
              <a:spcBef>
                <a:spcPts val="1000"/>
              </a:spcBef>
            </a:pPr>
            <a:r>
              <a:rPr lang="sv-SE" sz="2000" b="1" dirty="0"/>
              <a:t>Hur kan alla hantera situationen så att inte missnöje och osämja uppstår? </a:t>
            </a:r>
          </a:p>
        </p:txBody>
      </p:sp>
      <p:sp>
        <p:nvSpPr>
          <p:cNvPr id="2" name="Rubrik 1">
            <a:extLst>
              <a:ext uri="{FF2B5EF4-FFF2-40B4-BE49-F238E27FC236}">
                <a16:creationId xmlns:a16="http://schemas.microsoft.com/office/drawing/2014/main" id="{C11BED31-3707-4222-9024-9B1A5135125E}"/>
              </a:ext>
            </a:extLst>
          </p:cNvPr>
          <p:cNvSpPr>
            <a:spLocks noGrp="1"/>
          </p:cNvSpPr>
          <p:nvPr>
            <p:ph type="title"/>
          </p:nvPr>
        </p:nvSpPr>
        <p:spPr>
          <a:xfrm>
            <a:off x="2165229" y="1"/>
            <a:ext cx="8660415" cy="1440610"/>
          </a:xfrm>
        </p:spPr>
        <p:txBody>
          <a:bodyPr anchor="b"/>
          <a:lstStyle/>
          <a:p>
            <a:r>
              <a:rPr lang="sv-SE" dirty="0"/>
              <a:t>7. Ojämn arbetsbelastning</a:t>
            </a:r>
          </a:p>
        </p:txBody>
      </p:sp>
      <p:sp>
        <p:nvSpPr>
          <p:cNvPr id="4" name="Platshållare för datum 3" hidden="1">
            <a:extLst>
              <a:ext uri="{FF2B5EF4-FFF2-40B4-BE49-F238E27FC236}">
                <a16:creationId xmlns:a16="http://schemas.microsoft.com/office/drawing/2014/main" id="{E1BC99A2-4283-487F-AD7C-BA1B2BA933F2}"/>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EF3F7D4D-6DFA-4CAB-AC77-48FD39998188}"/>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2187761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A83FB1DB-1625-498D-B313-6879224930DB}"/>
              </a:ext>
            </a:extLst>
          </p:cNvPr>
          <p:cNvSpPr>
            <a:spLocks noGrp="1"/>
          </p:cNvSpPr>
          <p:nvPr>
            <p:ph idx="1"/>
          </p:nvPr>
        </p:nvSpPr>
        <p:spPr>
          <a:xfrm>
            <a:off x="1465745" y="1708031"/>
            <a:ext cx="9359900" cy="4205408"/>
          </a:xfrm>
        </p:spPr>
        <p:txBody>
          <a:bodyPr/>
          <a:lstStyle/>
          <a:p>
            <a:pPr marL="0" lvl="0" indent="0">
              <a:lnSpc>
                <a:spcPct val="80000"/>
              </a:lnSpc>
              <a:buNone/>
            </a:pPr>
            <a:r>
              <a:rPr lang="sv-SE" sz="2000" dirty="0"/>
              <a:t>Du och flera av dina kollegor har ont i rygg, axlar och handleder och tycker att er avdelning har bristfällig ergonomisk utrustning. Du har vid flera tillfällen uttryckt att ledningen bör köpa in material som underlättar djurteknikernas arbete. Du upplever inte att du får något gehör trots att du vet att dessa typer av hjälpmedel finns på andra avdelningar. </a:t>
            </a:r>
          </a:p>
          <a:p>
            <a:pPr marL="0" lvl="0" indent="0">
              <a:lnSpc>
                <a:spcPct val="80000"/>
              </a:lnSpc>
              <a:buNone/>
            </a:pPr>
            <a:endParaRPr lang="sv-SE" sz="2000" dirty="0"/>
          </a:p>
          <a:p>
            <a:pPr lvl="1">
              <a:lnSpc>
                <a:spcPct val="80000"/>
              </a:lnSpc>
              <a:spcBef>
                <a:spcPts val="1000"/>
              </a:spcBef>
            </a:pPr>
            <a:r>
              <a:rPr lang="sv-SE" sz="2000" b="1" dirty="0"/>
              <a:t>Vad kan du som medarbetare göra för att få gehör för dina önskemål och tankar kring detta?</a:t>
            </a:r>
          </a:p>
          <a:p>
            <a:pPr lvl="1">
              <a:lnSpc>
                <a:spcPct val="80000"/>
              </a:lnSpc>
              <a:spcBef>
                <a:spcPts val="1000"/>
              </a:spcBef>
            </a:pPr>
            <a:endParaRPr lang="sv-SE" sz="2000" dirty="0"/>
          </a:p>
          <a:p>
            <a:pPr lvl="1">
              <a:lnSpc>
                <a:spcPct val="80000"/>
              </a:lnSpc>
              <a:spcBef>
                <a:spcPts val="1000"/>
              </a:spcBef>
            </a:pPr>
            <a:r>
              <a:rPr lang="sv-SE" sz="2000" b="1" dirty="0"/>
              <a:t>Vad har chefen och verksamheten för roll i detta?</a:t>
            </a:r>
            <a:endParaRPr lang="sv-SE" sz="2000" dirty="0"/>
          </a:p>
        </p:txBody>
      </p:sp>
      <p:sp>
        <p:nvSpPr>
          <p:cNvPr id="2" name="Rubrik 1">
            <a:extLst>
              <a:ext uri="{FF2B5EF4-FFF2-40B4-BE49-F238E27FC236}">
                <a16:creationId xmlns:a16="http://schemas.microsoft.com/office/drawing/2014/main" id="{4DB15DB8-165B-4DDC-B564-10D3206F8185}"/>
              </a:ext>
            </a:extLst>
          </p:cNvPr>
          <p:cNvSpPr>
            <a:spLocks noGrp="1"/>
          </p:cNvSpPr>
          <p:nvPr>
            <p:ph type="title"/>
          </p:nvPr>
        </p:nvSpPr>
        <p:spPr>
          <a:xfrm>
            <a:off x="2165229" y="1"/>
            <a:ext cx="8660415" cy="1466490"/>
          </a:xfrm>
        </p:spPr>
        <p:txBody>
          <a:bodyPr anchor="b"/>
          <a:lstStyle/>
          <a:p>
            <a:r>
              <a:rPr lang="sv-SE" dirty="0"/>
              <a:t>8. Ergonomi</a:t>
            </a:r>
          </a:p>
        </p:txBody>
      </p:sp>
      <p:sp>
        <p:nvSpPr>
          <p:cNvPr id="4" name="Platshållare för datum 3" hidden="1">
            <a:extLst>
              <a:ext uri="{FF2B5EF4-FFF2-40B4-BE49-F238E27FC236}">
                <a16:creationId xmlns:a16="http://schemas.microsoft.com/office/drawing/2014/main" id="{19F0F2E7-AEBB-4712-9848-9C3042401300}"/>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09AE2D98-4083-4B6E-B511-B30FFF499F06}"/>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3908827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661A940-E436-476F-9A2D-F49FAE48EF17}"/>
              </a:ext>
            </a:extLst>
          </p:cNvPr>
          <p:cNvSpPr>
            <a:spLocks noGrp="1"/>
          </p:cNvSpPr>
          <p:nvPr>
            <p:ph idx="1"/>
          </p:nvPr>
        </p:nvSpPr>
        <p:spPr>
          <a:xfrm>
            <a:off x="1465745" y="1725283"/>
            <a:ext cx="9359900" cy="4188155"/>
          </a:xfrm>
        </p:spPr>
        <p:txBody>
          <a:bodyPr/>
          <a:lstStyle/>
          <a:p>
            <a:pPr marL="0" lvl="0" indent="0">
              <a:lnSpc>
                <a:spcPct val="80000"/>
              </a:lnSpc>
              <a:buNone/>
            </a:pPr>
            <a:r>
              <a:rPr lang="sv-SE" sz="2000" dirty="0"/>
              <a:t>Du besitter kompetens som är särskilt efterfrågad just nu och känner att du måste ställa upp mer än vad du egentligen skulle vilja. Arbetsbelastningen känns hög och även om det är roligt att känna sig uppskattad och behövd så skulle du föredra att arbeta mer med dina ordinarie arbetsuppgifter. Du är rädd att lyfta detta på grund av att framstå som lat eller ovillig att hjälpa till där det behövs. </a:t>
            </a:r>
          </a:p>
          <a:p>
            <a:pPr marL="0" lvl="0" indent="0">
              <a:lnSpc>
                <a:spcPct val="80000"/>
              </a:lnSpc>
              <a:buNone/>
            </a:pPr>
            <a:endParaRPr lang="sv-SE" sz="2000" dirty="0"/>
          </a:p>
          <a:p>
            <a:pPr lvl="1">
              <a:lnSpc>
                <a:spcPct val="80000"/>
              </a:lnSpc>
              <a:spcBef>
                <a:spcPts val="1000"/>
              </a:spcBef>
            </a:pPr>
            <a:r>
              <a:rPr lang="sv-SE" sz="2000" b="1" dirty="0"/>
              <a:t>Hur lyfter du detta med din chef på ett bra sätt?</a:t>
            </a:r>
          </a:p>
          <a:p>
            <a:pPr lvl="1">
              <a:lnSpc>
                <a:spcPct val="80000"/>
              </a:lnSpc>
              <a:spcBef>
                <a:spcPts val="1000"/>
              </a:spcBef>
            </a:pPr>
            <a:endParaRPr lang="sv-SE" sz="2000" dirty="0"/>
          </a:p>
          <a:p>
            <a:pPr lvl="1">
              <a:lnSpc>
                <a:spcPct val="80000"/>
              </a:lnSpc>
              <a:spcBef>
                <a:spcPts val="1000"/>
              </a:spcBef>
            </a:pPr>
            <a:r>
              <a:rPr lang="sv-SE" sz="2000" b="1" dirty="0"/>
              <a:t>Vad har chefen och verksamheten för ansvar i den här situationen?</a:t>
            </a:r>
            <a:endParaRPr lang="sv-SE" sz="2000" dirty="0"/>
          </a:p>
          <a:p>
            <a:pPr lvl="1">
              <a:lnSpc>
                <a:spcPct val="80000"/>
              </a:lnSpc>
              <a:spcBef>
                <a:spcPts val="1000"/>
              </a:spcBef>
            </a:pPr>
            <a:endParaRPr lang="sv-SE" sz="2000" b="1" dirty="0"/>
          </a:p>
          <a:p>
            <a:pPr lvl="1">
              <a:lnSpc>
                <a:spcPct val="80000"/>
              </a:lnSpc>
              <a:spcBef>
                <a:spcPts val="1000"/>
              </a:spcBef>
            </a:pPr>
            <a:r>
              <a:rPr lang="sv-SE" sz="2000" b="1" dirty="0"/>
              <a:t>Hur undviker man att vissa medarbetare känner missnöje i liknande situationer?</a:t>
            </a:r>
            <a:endParaRPr lang="sv-SE" sz="2000" dirty="0"/>
          </a:p>
        </p:txBody>
      </p:sp>
      <p:sp>
        <p:nvSpPr>
          <p:cNvPr id="2" name="Rubrik 1">
            <a:extLst>
              <a:ext uri="{FF2B5EF4-FFF2-40B4-BE49-F238E27FC236}">
                <a16:creationId xmlns:a16="http://schemas.microsoft.com/office/drawing/2014/main" id="{0C745291-F03E-48BB-BA66-5F8B46CFCFA5}"/>
              </a:ext>
            </a:extLst>
          </p:cNvPr>
          <p:cNvSpPr>
            <a:spLocks noGrp="1"/>
          </p:cNvSpPr>
          <p:nvPr>
            <p:ph type="title"/>
          </p:nvPr>
        </p:nvSpPr>
        <p:spPr>
          <a:xfrm>
            <a:off x="2165229" y="0"/>
            <a:ext cx="8660415" cy="1457863"/>
          </a:xfrm>
        </p:spPr>
        <p:txBody>
          <a:bodyPr anchor="b"/>
          <a:lstStyle/>
          <a:p>
            <a:r>
              <a:rPr lang="sv-SE" dirty="0"/>
              <a:t>9. Efterfrågad kompetens</a:t>
            </a:r>
          </a:p>
        </p:txBody>
      </p:sp>
      <p:sp>
        <p:nvSpPr>
          <p:cNvPr id="4" name="Platshållare för datum 3" hidden="1">
            <a:extLst>
              <a:ext uri="{FF2B5EF4-FFF2-40B4-BE49-F238E27FC236}">
                <a16:creationId xmlns:a16="http://schemas.microsoft.com/office/drawing/2014/main" id="{6E2DF5D3-8AEE-4613-B51B-96667BD2A476}"/>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57B17547-216A-466E-A423-44EF4719F48C}"/>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1000392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B5741503-1716-4B00-8509-14C34251ACAB}"/>
              </a:ext>
            </a:extLst>
          </p:cNvPr>
          <p:cNvSpPr>
            <a:spLocks noGrp="1"/>
          </p:cNvSpPr>
          <p:nvPr>
            <p:ph idx="1"/>
          </p:nvPr>
        </p:nvSpPr>
        <p:spPr>
          <a:xfrm>
            <a:off x="1465745" y="1742536"/>
            <a:ext cx="9359900" cy="4170902"/>
          </a:xfrm>
        </p:spPr>
        <p:txBody>
          <a:bodyPr/>
          <a:lstStyle/>
          <a:p>
            <a:pPr marL="0" lvl="0" indent="0">
              <a:lnSpc>
                <a:spcPct val="80000"/>
              </a:lnSpc>
              <a:buNone/>
            </a:pPr>
            <a:r>
              <a:rPr lang="sv-SE" sz="2000" dirty="0"/>
              <a:t>Du känner hur arbetet hopar sig och blir stressad över allt som måste hinnas med. Du känner inte att du kan be om hjälp då dina kollegor har lika mycket att göra som du. Forskarna du arbetar med blir mer och mer frustrerade och uttrycker sin irritation på att arbetet drar ut på tiden.</a:t>
            </a:r>
          </a:p>
          <a:p>
            <a:pPr marL="0" lvl="0" indent="0">
              <a:lnSpc>
                <a:spcPct val="80000"/>
              </a:lnSpc>
              <a:buNone/>
            </a:pPr>
            <a:endParaRPr lang="sv-SE" sz="2000" dirty="0"/>
          </a:p>
          <a:p>
            <a:pPr lvl="1">
              <a:lnSpc>
                <a:spcPct val="80000"/>
              </a:lnSpc>
              <a:spcBef>
                <a:spcPts val="1000"/>
              </a:spcBef>
            </a:pPr>
            <a:r>
              <a:rPr lang="sv-SE" sz="2000" b="1" dirty="0"/>
              <a:t>Hur kan du lyfta problemet till din chef?</a:t>
            </a:r>
          </a:p>
          <a:p>
            <a:pPr lvl="1">
              <a:lnSpc>
                <a:spcPct val="80000"/>
              </a:lnSpc>
              <a:spcBef>
                <a:spcPts val="1000"/>
              </a:spcBef>
            </a:pPr>
            <a:endParaRPr lang="sv-SE" sz="2000" dirty="0"/>
          </a:p>
          <a:p>
            <a:pPr lvl="1">
              <a:lnSpc>
                <a:spcPct val="80000"/>
              </a:lnSpc>
              <a:spcBef>
                <a:spcPts val="1000"/>
              </a:spcBef>
            </a:pPr>
            <a:r>
              <a:rPr lang="sv-SE" sz="2000" b="1" dirty="0"/>
              <a:t>Hur kan rutiner skapas så att en ohållbar arbetsbelastning inte uppstår?</a:t>
            </a:r>
          </a:p>
          <a:p>
            <a:pPr marL="457200" lvl="1" indent="0">
              <a:lnSpc>
                <a:spcPct val="80000"/>
              </a:lnSpc>
              <a:spcBef>
                <a:spcPts val="1000"/>
              </a:spcBef>
              <a:buNone/>
            </a:pPr>
            <a:endParaRPr lang="sv-SE" sz="2000" dirty="0"/>
          </a:p>
          <a:p>
            <a:pPr lvl="1">
              <a:lnSpc>
                <a:spcPct val="80000"/>
              </a:lnSpc>
              <a:spcBef>
                <a:spcPts val="1000"/>
              </a:spcBef>
            </a:pPr>
            <a:r>
              <a:rPr lang="sv-SE" sz="2000" b="1" dirty="0"/>
              <a:t>Hur kan du bemöta forskarna du arbetar med i den här situationen?</a:t>
            </a:r>
            <a:endParaRPr lang="sv-SE" sz="2000" dirty="0"/>
          </a:p>
          <a:p>
            <a:endParaRPr lang="sv-SE" dirty="0"/>
          </a:p>
        </p:txBody>
      </p:sp>
      <p:sp>
        <p:nvSpPr>
          <p:cNvPr id="2" name="Rubrik 1">
            <a:extLst>
              <a:ext uri="{FF2B5EF4-FFF2-40B4-BE49-F238E27FC236}">
                <a16:creationId xmlns:a16="http://schemas.microsoft.com/office/drawing/2014/main" id="{685DC026-5F8D-4DB1-A1F2-1B48F8103985}"/>
              </a:ext>
            </a:extLst>
          </p:cNvPr>
          <p:cNvSpPr>
            <a:spLocks noGrp="1"/>
          </p:cNvSpPr>
          <p:nvPr>
            <p:ph type="title"/>
          </p:nvPr>
        </p:nvSpPr>
        <p:spPr>
          <a:xfrm>
            <a:off x="2165229" y="0"/>
            <a:ext cx="8660415" cy="1457863"/>
          </a:xfrm>
        </p:spPr>
        <p:txBody>
          <a:bodyPr anchor="b"/>
          <a:lstStyle/>
          <a:p>
            <a:r>
              <a:rPr lang="sv-SE" dirty="0"/>
              <a:t>10. Tung arbetsbelastning</a:t>
            </a:r>
          </a:p>
        </p:txBody>
      </p:sp>
      <p:sp>
        <p:nvSpPr>
          <p:cNvPr id="4" name="Platshållare för datum 3" hidden="1">
            <a:extLst>
              <a:ext uri="{FF2B5EF4-FFF2-40B4-BE49-F238E27FC236}">
                <a16:creationId xmlns:a16="http://schemas.microsoft.com/office/drawing/2014/main" id="{733BE95C-97E7-45F4-A475-84AA4F60F183}"/>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8F1B0C96-B7E7-4A39-AF0C-BE80263B5E01}"/>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3130351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19CA19C9-1435-466F-A37C-7F73831EEE76}"/>
              </a:ext>
            </a:extLst>
          </p:cNvPr>
          <p:cNvSpPr>
            <a:spLocks noGrp="1"/>
          </p:cNvSpPr>
          <p:nvPr>
            <p:ph type="title"/>
          </p:nvPr>
        </p:nvSpPr>
        <p:spPr>
          <a:xfrm>
            <a:off x="1416050" y="2232026"/>
            <a:ext cx="9359900" cy="1196974"/>
          </a:xfrm>
        </p:spPr>
        <p:txBody>
          <a:bodyPr/>
          <a:lstStyle/>
          <a:p>
            <a:pPr algn="ctr"/>
            <a:r>
              <a:rPr lang="sv-SE" sz="5400" b="1" dirty="0"/>
              <a:t>Attityd och bemötande</a:t>
            </a:r>
          </a:p>
        </p:txBody>
      </p:sp>
      <p:sp>
        <p:nvSpPr>
          <p:cNvPr id="4" name="Platshållare för datum 3" hidden="1">
            <a:extLst>
              <a:ext uri="{FF2B5EF4-FFF2-40B4-BE49-F238E27FC236}">
                <a16:creationId xmlns:a16="http://schemas.microsoft.com/office/drawing/2014/main" id="{625EC649-F312-45D9-941E-0CFE8F30D574}"/>
              </a:ext>
            </a:extLst>
          </p:cNvPr>
          <p:cNvSpPr>
            <a:spLocks noGrp="1"/>
          </p:cNvSpPr>
          <p:nvPr>
            <p:ph type="dt" sz="half" idx="10"/>
          </p:nvPr>
        </p:nvSpPr>
        <p:spPr/>
        <p:txBody>
          <a:bodyPr/>
          <a:lstStyle/>
          <a:p>
            <a:fld id="{07EAEB19-90F3-4AD2-B70B-814EB8512323}" type="datetime1">
              <a:rPr lang="sv-SE" smtClean="0"/>
              <a:pPr/>
              <a:t>2024-03-26</a:t>
            </a:fld>
            <a:endParaRPr lang="sv-SE"/>
          </a:p>
        </p:txBody>
      </p:sp>
      <p:sp>
        <p:nvSpPr>
          <p:cNvPr id="5" name="Platshållare för bildnummer 4" hidden="1">
            <a:extLst>
              <a:ext uri="{FF2B5EF4-FFF2-40B4-BE49-F238E27FC236}">
                <a16:creationId xmlns:a16="http://schemas.microsoft.com/office/drawing/2014/main" id="{55BEC951-66DE-4A57-AA18-BDFB74FA3686}"/>
              </a:ext>
            </a:extLst>
          </p:cNvPr>
          <p:cNvSpPr>
            <a:spLocks noGrp="1"/>
          </p:cNvSpPr>
          <p:nvPr>
            <p:ph type="sldNum" sz="quarter" idx="12"/>
          </p:nvPr>
        </p:nvSpPr>
        <p:spPr/>
        <p:txBody>
          <a:bodyPr/>
          <a:lstStyle/>
          <a:p>
            <a:fld id="{627AEC0D-B48B-4E17-81D8-6943F3477C36}" type="slidenum">
              <a:rPr lang="sv-SE" smtClean="0"/>
              <a:pPr/>
              <a:t>16</a:t>
            </a:fld>
            <a:endParaRPr lang="sv-SE"/>
          </a:p>
        </p:txBody>
      </p:sp>
    </p:spTree>
    <p:extLst>
      <p:ext uri="{BB962C8B-B14F-4D97-AF65-F5344CB8AC3E}">
        <p14:creationId xmlns:p14="http://schemas.microsoft.com/office/powerpoint/2010/main" val="3422364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DF0E9976-DC1D-4B56-A67D-F4C75A91AD74}"/>
              </a:ext>
            </a:extLst>
          </p:cNvPr>
          <p:cNvSpPr>
            <a:spLocks noGrp="1"/>
          </p:cNvSpPr>
          <p:nvPr>
            <p:ph idx="1"/>
          </p:nvPr>
        </p:nvSpPr>
        <p:spPr>
          <a:xfrm>
            <a:off x="1465745" y="1708030"/>
            <a:ext cx="9359900" cy="4205408"/>
          </a:xfrm>
        </p:spPr>
        <p:txBody>
          <a:bodyPr>
            <a:normAutofit/>
          </a:bodyPr>
          <a:lstStyle/>
          <a:p>
            <a:pPr marL="0" lvl="0" indent="0">
              <a:lnSpc>
                <a:spcPct val="80000"/>
              </a:lnSpc>
              <a:buNone/>
            </a:pPr>
            <a:r>
              <a:rPr lang="sv-SE" sz="2000" dirty="0"/>
              <a:t>Du har en kollega som högljutt brukar visa sitt missnöje med andras insatser genom att sucka, komma med kommentarer som inte tycks vara riktade till någon särskild, eller säga saker som ”jaha, det är väl lika bra att jag gör det här så att det blir rätt”. Du tycker det känns olustigt med dessa passivt aggressiva kommentarer och känner dig ofta utpekad även om kollegan inte uttryckligen namnger dig. </a:t>
            </a:r>
          </a:p>
          <a:p>
            <a:pPr marL="0" lvl="0" indent="0">
              <a:lnSpc>
                <a:spcPct val="80000"/>
              </a:lnSpc>
              <a:buNone/>
            </a:pPr>
            <a:endParaRPr lang="sv-SE" sz="2000" dirty="0"/>
          </a:p>
          <a:p>
            <a:pPr lvl="1">
              <a:lnSpc>
                <a:spcPct val="80000"/>
              </a:lnSpc>
              <a:spcBef>
                <a:spcPts val="1000"/>
              </a:spcBef>
            </a:pPr>
            <a:r>
              <a:rPr lang="sv-SE" sz="2000" b="1" dirty="0"/>
              <a:t>Hur kan du bemöta kommentarer av den här typen på ett konstruktivt sätt?</a:t>
            </a:r>
          </a:p>
          <a:p>
            <a:pPr marL="457200" lvl="1" indent="0">
              <a:lnSpc>
                <a:spcPct val="80000"/>
              </a:lnSpc>
              <a:spcBef>
                <a:spcPts val="1000"/>
              </a:spcBef>
              <a:buNone/>
            </a:pPr>
            <a:endParaRPr lang="sv-SE" sz="2000" dirty="0"/>
          </a:p>
          <a:p>
            <a:pPr lvl="1">
              <a:lnSpc>
                <a:spcPct val="80000"/>
              </a:lnSpc>
              <a:spcBef>
                <a:spcPts val="1000"/>
              </a:spcBef>
            </a:pPr>
            <a:r>
              <a:rPr lang="sv-SE" sz="2000" b="1" dirty="0"/>
              <a:t>Hur kan man främja en arbetsmiljö där kommentarer som dessa inte förekommer och där alla känner sig välkomna?</a:t>
            </a:r>
          </a:p>
          <a:p>
            <a:pPr marL="457200" lvl="1" indent="0">
              <a:lnSpc>
                <a:spcPct val="80000"/>
              </a:lnSpc>
              <a:spcBef>
                <a:spcPts val="1000"/>
              </a:spcBef>
              <a:buNone/>
            </a:pPr>
            <a:endParaRPr lang="sv-SE" sz="2000" dirty="0"/>
          </a:p>
          <a:p>
            <a:pPr lvl="1">
              <a:lnSpc>
                <a:spcPct val="80000"/>
              </a:lnSpc>
              <a:spcBef>
                <a:spcPts val="1000"/>
              </a:spcBef>
            </a:pPr>
            <a:r>
              <a:rPr lang="sv-SE" sz="2000" b="1" dirty="0"/>
              <a:t>Har chefen något ansvar i den här situationen?</a:t>
            </a:r>
            <a:endParaRPr lang="sv-SE" sz="2000" dirty="0"/>
          </a:p>
          <a:p>
            <a:endParaRPr lang="sv-SE" dirty="0"/>
          </a:p>
        </p:txBody>
      </p:sp>
      <p:sp>
        <p:nvSpPr>
          <p:cNvPr id="2" name="Rubrik 1">
            <a:extLst>
              <a:ext uri="{FF2B5EF4-FFF2-40B4-BE49-F238E27FC236}">
                <a16:creationId xmlns:a16="http://schemas.microsoft.com/office/drawing/2014/main" id="{4147AC6D-3863-46C3-B838-2D2230051016}"/>
              </a:ext>
            </a:extLst>
          </p:cNvPr>
          <p:cNvSpPr>
            <a:spLocks noGrp="1"/>
          </p:cNvSpPr>
          <p:nvPr>
            <p:ph type="title"/>
          </p:nvPr>
        </p:nvSpPr>
        <p:spPr>
          <a:xfrm>
            <a:off x="2165229" y="1"/>
            <a:ext cx="8660415" cy="1412874"/>
          </a:xfrm>
        </p:spPr>
        <p:txBody>
          <a:bodyPr anchor="b"/>
          <a:lstStyle/>
          <a:p>
            <a:r>
              <a:rPr lang="sv-SE" dirty="0"/>
              <a:t>11. Passiv aggressivitet</a:t>
            </a:r>
          </a:p>
        </p:txBody>
      </p:sp>
      <p:sp>
        <p:nvSpPr>
          <p:cNvPr id="4" name="Platshållare för datum 3" hidden="1">
            <a:extLst>
              <a:ext uri="{FF2B5EF4-FFF2-40B4-BE49-F238E27FC236}">
                <a16:creationId xmlns:a16="http://schemas.microsoft.com/office/drawing/2014/main" id="{AA589803-620D-4881-AE4D-42F83096EF98}"/>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FAF2EAFD-58D3-4D30-AC78-5FCA8E6CCA9C}"/>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675075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26E8FC9B-82F7-4AC9-9B12-07DEC7BD6332}"/>
              </a:ext>
            </a:extLst>
          </p:cNvPr>
          <p:cNvSpPr>
            <a:spLocks noGrp="1"/>
          </p:cNvSpPr>
          <p:nvPr>
            <p:ph idx="1"/>
          </p:nvPr>
        </p:nvSpPr>
        <p:spPr>
          <a:xfrm>
            <a:off x="1465745" y="1725283"/>
            <a:ext cx="9359900" cy="4188155"/>
          </a:xfrm>
        </p:spPr>
        <p:txBody>
          <a:bodyPr/>
          <a:lstStyle/>
          <a:p>
            <a:pPr marL="0" lvl="0" indent="0">
              <a:lnSpc>
                <a:spcPct val="80000"/>
              </a:lnSpc>
              <a:buNone/>
            </a:pPr>
            <a:r>
              <a:rPr lang="sv-SE" sz="2000" dirty="0"/>
              <a:t>Du hör hur två kollegor argumenterar och höjer rösterna mot varandra. Du vet inte vad konflikten handlar om och vill inte lägga dig i men du känner dig obekväm och är rädd att någon blir sårad. Du anser också att det är väldigt oprofessionellt att höja rösterna mot varandra på en arbetsplats. </a:t>
            </a:r>
          </a:p>
          <a:p>
            <a:pPr marL="0" lvl="0" indent="0">
              <a:lnSpc>
                <a:spcPct val="80000"/>
              </a:lnSpc>
              <a:buNone/>
            </a:pPr>
            <a:endParaRPr lang="sv-SE" sz="2000" dirty="0"/>
          </a:p>
          <a:p>
            <a:pPr lvl="1">
              <a:lnSpc>
                <a:spcPct val="80000"/>
              </a:lnSpc>
              <a:spcBef>
                <a:spcPts val="1000"/>
              </a:spcBef>
            </a:pPr>
            <a:r>
              <a:rPr lang="sv-SE" sz="2000" b="1" dirty="0"/>
              <a:t>Vad skulle du göra i den här situationen?</a:t>
            </a:r>
          </a:p>
          <a:p>
            <a:pPr marL="457200" lvl="1" indent="0">
              <a:lnSpc>
                <a:spcPct val="80000"/>
              </a:lnSpc>
              <a:spcBef>
                <a:spcPts val="1000"/>
              </a:spcBef>
              <a:buNone/>
            </a:pPr>
            <a:endParaRPr lang="sv-SE" sz="2000" dirty="0"/>
          </a:p>
          <a:p>
            <a:pPr lvl="1">
              <a:lnSpc>
                <a:spcPct val="80000"/>
              </a:lnSpc>
              <a:spcBef>
                <a:spcPts val="1000"/>
              </a:spcBef>
            </a:pPr>
            <a:r>
              <a:rPr lang="sv-SE" sz="2000" b="1" dirty="0"/>
              <a:t>Har du som enskild kollega något ansvar i den här situationen?</a:t>
            </a:r>
          </a:p>
          <a:p>
            <a:pPr marL="457200" lvl="1" indent="0">
              <a:lnSpc>
                <a:spcPct val="80000"/>
              </a:lnSpc>
              <a:spcBef>
                <a:spcPts val="1000"/>
              </a:spcBef>
              <a:buNone/>
            </a:pPr>
            <a:endParaRPr lang="sv-SE" sz="2000" dirty="0"/>
          </a:p>
          <a:p>
            <a:pPr lvl="1">
              <a:lnSpc>
                <a:spcPct val="80000"/>
              </a:lnSpc>
              <a:spcBef>
                <a:spcPts val="1000"/>
              </a:spcBef>
            </a:pPr>
            <a:r>
              <a:rPr lang="sv-SE" sz="2000" b="1" dirty="0"/>
              <a:t>Hur bör man gå vidare efter en sån här incident?</a:t>
            </a:r>
            <a:endParaRPr lang="sv-SE" sz="2000" dirty="0"/>
          </a:p>
        </p:txBody>
      </p:sp>
      <p:sp>
        <p:nvSpPr>
          <p:cNvPr id="2" name="Rubrik 1">
            <a:extLst>
              <a:ext uri="{FF2B5EF4-FFF2-40B4-BE49-F238E27FC236}">
                <a16:creationId xmlns:a16="http://schemas.microsoft.com/office/drawing/2014/main" id="{48185A7A-959E-4A57-AC35-01E9BFFA98FA}"/>
              </a:ext>
            </a:extLst>
          </p:cNvPr>
          <p:cNvSpPr>
            <a:spLocks noGrp="1"/>
          </p:cNvSpPr>
          <p:nvPr>
            <p:ph type="title"/>
          </p:nvPr>
        </p:nvSpPr>
        <p:spPr>
          <a:xfrm>
            <a:off x="2165229" y="0"/>
            <a:ext cx="8660415" cy="1449237"/>
          </a:xfrm>
        </p:spPr>
        <p:txBody>
          <a:bodyPr anchor="b"/>
          <a:lstStyle/>
          <a:p>
            <a:r>
              <a:rPr lang="sv-SE" dirty="0"/>
              <a:t>12. Höjda röster</a:t>
            </a:r>
          </a:p>
        </p:txBody>
      </p:sp>
      <p:sp>
        <p:nvSpPr>
          <p:cNvPr id="4" name="Platshållare för datum 3" hidden="1">
            <a:extLst>
              <a:ext uri="{FF2B5EF4-FFF2-40B4-BE49-F238E27FC236}">
                <a16:creationId xmlns:a16="http://schemas.microsoft.com/office/drawing/2014/main" id="{5A3F2333-0F9A-494F-993E-0169D88F16E2}"/>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C4953C61-833F-4D92-AD50-C490A4AF22D7}"/>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3444515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71EA447C-EB2E-4E4A-BDF6-4E73A9999686}"/>
              </a:ext>
            </a:extLst>
          </p:cNvPr>
          <p:cNvSpPr>
            <a:spLocks noGrp="1"/>
          </p:cNvSpPr>
          <p:nvPr>
            <p:ph idx="1"/>
          </p:nvPr>
        </p:nvSpPr>
        <p:spPr>
          <a:xfrm>
            <a:off x="1465745" y="1725283"/>
            <a:ext cx="9359900" cy="4188155"/>
          </a:xfrm>
        </p:spPr>
        <p:txBody>
          <a:bodyPr/>
          <a:lstStyle/>
          <a:p>
            <a:pPr marL="0" lvl="0" indent="0">
              <a:lnSpc>
                <a:spcPct val="80000"/>
              </a:lnSpc>
              <a:buNone/>
            </a:pPr>
            <a:r>
              <a:rPr lang="sv-SE" sz="2000" dirty="0"/>
              <a:t>Du hör en mer senior kollega ge felaktig information till en forskare i ett privat samtal dem emellan och vet att du egentligen har den rätta informationen. Du vill inte avbryta med risk för att genera din kollega eller låta otrevlig men vill heller inte att forskaren ska få saker och ting om bakfoten.</a:t>
            </a:r>
          </a:p>
          <a:p>
            <a:pPr marL="0" lvl="0" indent="0">
              <a:lnSpc>
                <a:spcPct val="80000"/>
              </a:lnSpc>
              <a:buNone/>
            </a:pPr>
            <a:endParaRPr lang="sv-SE" sz="2000" dirty="0"/>
          </a:p>
          <a:p>
            <a:pPr>
              <a:lnSpc>
                <a:spcPct val="80000"/>
              </a:lnSpc>
            </a:pPr>
            <a:r>
              <a:rPr lang="sv-SE" sz="2000" b="1" dirty="0"/>
              <a:t>Hur agerar du i den här situationen?</a:t>
            </a:r>
            <a:endParaRPr lang="sv-SE" sz="2000" dirty="0"/>
          </a:p>
        </p:txBody>
      </p:sp>
      <p:sp>
        <p:nvSpPr>
          <p:cNvPr id="2" name="Rubrik 1">
            <a:extLst>
              <a:ext uri="{FF2B5EF4-FFF2-40B4-BE49-F238E27FC236}">
                <a16:creationId xmlns:a16="http://schemas.microsoft.com/office/drawing/2014/main" id="{0254200B-70E0-4E05-9A4C-620F69E1FF47}"/>
              </a:ext>
            </a:extLst>
          </p:cNvPr>
          <p:cNvSpPr>
            <a:spLocks noGrp="1"/>
          </p:cNvSpPr>
          <p:nvPr>
            <p:ph type="title"/>
          </p:nvPr>
        </p:nvSpPr>
        <p:spPr>
          <a:xfrm>
            <a:off x="2165229" y="0"/>
            <a:ext cx="8660415" cy="1449237"/>
          </a:xfrm>
        </p:spPr>
        <p:txBody>
          <a:bodyPr anchor="b"/>
          <a:lstStyle/>
          <a:p>
            <a:r>
              <a:rPr lang="sv-SE" dirty="0"/>
              <a:t>13. Felsägning</a:t>
            </a:r>
          </a:p>
        </p:txBody>
      </p:sp>
      <p:sp>
        <p:nvSpPr>
          <p:cNvPr id="4" name="Platshållare för datum 3" hidden="1">
            <a:extLst>
              <a:ext uri="{FF2B5EF4-FFF2-40B4-BE49-F238E27FC236}">
                <a16:creationId xmlns:a16="http://schemas.microsoft.com/office/drawing/2014/main" id="{7B481E9C-F5A1-460B-B58A-5D3B5CC778E0}"/>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787A70B6-943A-45A1-A77E-AF2C474149C5}"/>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3896780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AF14296B-EC20-4F70-906B-EB160198FCA1}"/>
              </a:ext>
            </a:extLst>
          </p:cNvPr>
          <p:cNvSpPr>
            <a:spLocks noGrp="1"/>
          </p:cNvSpPr>
          <p:nvPr>
            <p:ph idx="1"/>
          </p:nvPr>
        </p:nvSpPr>
        <p:spPr>
          <a:xfrm>
            <a:off x="1465745" y="1708031"/>
            <a:ext cx="9359900" cy="4205408"/>
          </a:xfrm>
        </p:spPr>
        <p:txBody>
          <a:bodyPr>
            <a:normAutofit/>
          </a:bodyPr>
          <a:lstStyle/>
          <a:p>
            <a:pPr marL="0" indent="0">
              <a:lnSpc>
                <a:spcPct val="80000"/>
              </a:lnSpc>
              <a:buNone/>
            </a:pPr>
            <a:r>
              <a:rPr lang="sv-SE" sz="2000" dirty="0"/>
              <a:t>Vår arbetskultur präglar i stor utsträckning hur vi mår på arbetsplatsen. Culture of care är ett begrepp som syftar till att en verksamhet genomsyras av hänsyn och omtanke, både mellan kollegor och till djuren. </a:t>
            </a:r>
          </a:p>
          <a:p>
            <a:pPr marL="0" indent="0">
              <a:lnSpc>
                <a:spcPct val="80000"/>
              </a:lnSpc>
              <a:buNone/>
            </a:pPr>
            <a:endParaRPr lang="sv-SE" sz="2000" dirty="0"/>
          </a:p>
          <a:p>
            <a:pPr marL="0" indent="0">
              <a:lnSpc>
                <a:spcPct val="80000"/>
              </a:lnSpc>
              <a:buNone/>
            </a:pPr>
            <a:r>
              <a:rPr lang="sv-SE" sz="2000" dirty="0"/>
              <a:t>Det är särskilt viktigt att ta hänsyn till detta inom försöksdjursverksamheter då vårdgivande yrken, vare sig det handlar om människor eller djur, ofta kan vara både fysiskt och psykiskt påfrestande för de som jobbar med det. </a:t>
            </a:r>
          </a:p>
          <a:p>
            <a:pPr marL="0" indent="0">
              <a:lnSpc>
                <a:spcPct val="80000"/>
              </a:lnSpc>
              <a:buNone/>
            </a:pPr>
            <a:endParaRPr lang="sv-SE" sz="2000" dirty="0"/>
          </a:p>
          <a:p>
            <a:pPr marL="0" indent="0">
              <a:lnSpc>
                <a:spcPct val="80000"/>
              </a:lnSpc>
              <a:buNone/>
            </a:pPr>
            <a:r>
              <a:rPr lang="sv-SE" sz="2000" dirty="0"/>
              <a:t>Det handlar om att främja ett positivt arbetsklimat där alla känner sig välkomna, respekterade och hörda.</a:t>
            </a:r>
          </a:p>
        </p:txBody>
      </p:sp>
      <p:sp>
        <p:nvSpPr>
          <p:cNvPr id="2" name="Rubrik 1">
            <a:extLst>
              <a:ext uri="{FF2B5EF4-FFF2-40B4-BE49-F238E27FC236}">
                <a16:creationId xmlns:a16="http://schemas.microsoft.com/office/drawing/2014/main" id="{472063A4-E413-4B00-892B-0B519322C38F}"/>
              </a:ext>
            </a:extLst>
          </p:cNvPr>
          <p:cNvSpPr>
            <a:spLocks noGrp="1"/>
          </p:cNvSpPr>
          <p:nvPr>
            <p:ph type="title"/>
          </p:nvPr>
        </p:nvSpPr>
        <p:spPr>
          <a:xfrm>
            <a:off x="1465745" y="465825"/>
            <a:ext cx="9359900" cy="983413"/>
          </a:xfrm>
        </p:spPr>
        <p:txBody>
          <a:bodyPr anchor="b"/>
          <a:lstStyle/>
          <a:p>
            <a:pPr algn="ctr"/>
            <a:r>
              <a:rPr lang="sv-SE" dirty="0"/>
              <a:t>Vad är Culture of care?</a:t>
            </a:r>
          </a:p>
        </p:txBody>
      </p:sp>
      <p:sp>
        <p:nvSpPr>
          <p:cNvPr id="4" name="Platshållare för datum 3" hidden="1">
            <a:extLst>
              <a:ext uri="{FF2B5EF4-FFF2-40B4-BE49-F238E27FC236}">
                <a16:creationId xmlns:a16="http://schemas.microsoft.com/office/drawing/2014/main" id="{50F7449B-CE21-469C-B9BA-B9E58573AF62}"/>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56F418C3-4291-440C-822A-8748F6025057}"/>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4187568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52CEF135-FE53-466B-9287-0496F091842A}"/>
              </a:ext>
            </a:extLst>
          </p:cNvPr>
          <p:cNvSpPr>
            <a:spLocks noGrp="1"/>
          </p:cNvSpPr>
          <p:nvPr>
            <p:ph idx="1"/>
          </p:nvPr>
        </p:nvSpPr>
        <p:spPr>
          <a:xfrm>
            <a:off x="1465745" y="1716657"/>
            <a:ext cx="9359900" cy="4196781"/>
          </a:xfrm>
        </p:spPr>
        <p:txBody>
          <a:bodyPr/>
          <a:lstStyle/>
          <a:p>
            <a:pPr marL="0" lvl="0" indent="0">
              <a:lnSpc>
                <a:spcPct val="80000"/>
              </a:lnSpc>
              <a:buNone/>
            </a:pPr>
            <a:r>
              <a:rPr lang="sv-SE" sz="2000" dirty="0"/>
              <a:t>Du känner att din chef inte är så närvarande på djuravdelningen som du hade önskat. Det uppstår ofta situationer där du hade önskat att chefen klev in och gav tydliga direktiv, istället upplever du att vissa av dina kollegor ofta tar kommando vilket skapar irritation då de egentligen inte har någon befogenhet. </a:t>
            </a:r>
          </a:p>
          <a:p>
            <a:pPr marL="0" lvl="0" indent="0">
              <a:lnSpc>
                <a:spcPct val="80000"/>
              </a:lnSpc>
              <a:buNone/>
            </a:pPr>
            <a:endParaRPr lang="sv-SE" sz="2000" dirty="0"/>
          </a:p>
          <a:p>
            <a:pPr lvl="1">
              <a:lnSpc>
                <a:spcPct val="80000"/>
              </a:lnSpc>
              <a:spcBef>
                <a:spcPts val="1000"/>
              </a:spcBef>
            </a:pPr>
            <a:r>
              <a:rPr lang="sv-SE" sz="2000" b="1" dirty="0"/>
              <a:t>Hur kan du närma dig din chef för att lyfta detta?</a:t>
            </a:r>
          </a:p>
          <a:p>
            <a:pPr lvl="1">
              <a:lnSpc>
                <a:spcPct val="80000"/>
              </a:lnSpc>
              <a:spcBef>
                <a:spcPts val="1000"/>
              </a:spcBef>
            </a:pPr>
            <a:endParaRPr lang="sv-SE" sz="2000" dirty="0"/>
          </a:p>
          <a:p>
            <a:pPr lvl="1">
              <a:lnSpc>
                <a:spcPct val="80000"/>
              </a:lnSpc>
              <a:spcBef>
                <a:spcPts val="1000"/>
              </a:spcBef>
            </a:pPr>
            <a:r>
              <a:rPr lang="sv-SE" sz="2000" b="1" dirty="0"/>
              <a:t>Hur kan du prata med sina kollegor om du upplever att de agerar över sina befogenheter?</a:t>
            </a:r>
          </a:p>
          <a:p>
            <a:pPr marL="457200" lvl="1" indent="0">
              <a:lnSpc>
                <a:spcPct val="80000"/>
              </a:lnSpc>
              <a:spcBef>
                <a:spcPts val="1000"/>
              </a:spcBef>
              <a:buNone/>
            </a:pPr>
            <a:endParaRPr lang="sv-SE" sz="2000" dirty="0"/>
          </a:p>
          <a:p>
            <a:pPr lvl="1">
              <a:lnSpc>
                <a:spcPct val="80000"/>
              </a:lnSpc>
              <a:spcBef>
                <a:spcPts val="1000"/>
              </a:spcBef>
            </a:pPr>
            <a:r>
              <a:rPr lang="sv-SE" sz="2000" b="1" dirty="0"/>
              <a:t>Hur kan man främja ett arbetsklimat som förhindrar att liknande situationer händer i framtiden?</a:t>
            </a:r>
            <a:endParaRPr lang="sv-SE" sz="2000" dirty="0"/>
          </a:p>
        </p:txBody>
      </p:sp>
      <p:sp>
        <p:nvSpPr>
          <p:cNvPr id="2" name="Rubrik 1">
            <a:extLst>
              <a:ext uri="{FF2B5EF4-FFF2-40B4-BE49-F238E27FC236}">
                <a16:creationId xmlns:a16="http://schemas.microsoft.com/office/drawing/2014/main" id="{64F5338E-5987-477D-B26B-6C68C13CC213}"/>
              </a:ext>
            </a:extLst>
          </p:cNvPr>
          <p:cNvSpPr>
            <a:spLocks noGrp="1"/>
          </p:cNvSpPr>
          <p:nvPr>
            <p:ph type="title"/>
          </p:nvPr>
        </p:nvSpPr>
        <p:spPr>
          <a:xfrm>
            <a:off x="2173857" y="0"/>
            <a:ext cx="8651788" cy="1449237"/>
          </a:xfrm>
        </p:spPr>
        <p:txBody>
          <a:bodyPr anchor="b"/>
          <a:lstStyle/>
          <a:p>
            <a:r>
              <a:rPr lang="sv-SE" dirty="0"/>
              <a:t>14. Otillgänglig chef</a:t>
            </a:r>
          </a:p>
        </p:txBody>
      </p:sp>
      <p:sp>
        <p:nvSpPr>
          <p:cNvPr id="4" name="Platshållare för datum 3" hidden="1">
            <a:extLst>
              <a:ext uri="{FF2B5EF4-FFF2-40B4-BE49-F238E27FC236}">
                <a16:creationId xmlns:a16="http://schemas.microsoft.com/office/drawing/2014/main" id="{8CFF8483-B320-46AA-81C2-2E761D043535}"/>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BA143855-22E8-4FCF-9E2D-F8D798DCA39A}"/>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37294766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E1696F12-3C5D-43BD-94E5-8B20ADD441C5}"/>
              </a:ext>
            </a:extLst>
          </p:cNvPr>
          <p:cNvSpPr>
            <a:spLocks noGrp="1"/>
          </p:cNvSpPr>
          <p:nvPr>
            <p:ph idx="1"/>
          </p:nvPr>
        </p:nvSpPr>
        <p:spPr>
          <a:xfrm>
            <a:off x="1465745" y="1725283"/>
            <a:ext cx="9359900" cy="4382219"/>
          </a:xfrm>
        </p:spPr>
        <p:txBody>
          <a:bodyPr>
            <a:normAutofit/>
          </a:bodyPr>
          <a:lstStyle/>
          <a:p>
            <a:pPr marL="0" lvl="0" indent="0">
              <a:lnSpc>
                <a:spcPct val="80000"/>
              </a:lnSpc>
              <a:buNone/>
            </a:pPr>
            <a:r>
              <a:rPr lang="sv-SE" sz="2000" dirty="0"/>
              <a:t>På arbetsplatsen finns en välfärdsgrupp som arbetar med att införa förbättringar så som ny berikning och nya rutiner med syftet att förbättra djurens välfärd. Förbättringsarbetet är alltid utarbetat tillsammans med veterinären och med grund i aktuella vetenskapliga studier. Medlemmarna i gruppen blir ofta bemötta med brist på entusiasm och kommentarer i stil med: ”Jag förstår inte varför jag ska ändra min rutin, djuren jag tar hand om mår inte dåligt, jag skulle se om de var stressade.”, ”Jag har jobbat med försöksdjur i X år, du skulle varit med förr, då mådde djuren inte bra.” eller ”Jag har gjort såhär i alla år, det har alltid fungerat jättebra.” </a:t>
            </a:r>
          </a:p>
          <a:p>
            <a:pPr marL="0" lvl="0" indent="0">
              <a:lnSpc>
                <a:spcPct val="80000"/>
              </a:lnSpc>
              <a:buNone/>
            </a:pPr>
            <a:endParaRPr lang="sv-SE" sz="2000" dirty="0"/>
          </a:p>
          <a:p>
            <a:pPr lvl="1">
              <a:lnSpc>
                <a:spcPct val="80000"/>
              </a:lnSpc>
              <a:spcBef>
                <a:spcPts val="1000"/>
              </a:spcBef>
            </a:pPr>
            <a:r>
              <a:rPr lang="sv-SE" sz="2000" b="1" dirty="0"/>
              <a:t>Hur kan vi få skeptikerna att känna entusiasm för förändringsarbete och få med dem på tåget?</a:t>
            </a:r>
          </a:p>
          <a:p>
            <a:pPr marL="457200" lvl="1" indent="0">
              <a:lnSpc>
                <a:spcPct val="80000"/>
              </a:lnSpc>
              <a:spcBef>
                <a:spcPts val="1000"/>
              </a:spcBef>
              <a:buNone/>
            </a:pPr>
            <a:endParaRPr lang="sv-SE" sz="2000" dirty="0"/>
          </a:p>
          <a:p>
            <a:pPr lvl="1">
              <a:lnSpc>
                <a:spcPct val="80000"/>
              </a:lnSpc>
              <a:spcBef>
                <a:spcPts val="1000"/>
              </a:spcBef>
            </a:pPr>
            <a:r>
              <a:rPr lang="sv-SE" sz="2000" b="1" dirty="0"/>
              <a:t>Hur kan en ”vi mot dem-situation” motverkas?</a:t>
            </a:r>
            <a:endParaRPr lang="sv-SE" sz="2000" dirty="0"/>
          </a:p>
        </p:txBody>
      </p:sp>
      <p:sp>
        <p:nvSpPr>
          <p:cNvPr id="2" name="Rubrik 1">
            <a:extLst>
              <a:ext uri="{FF2B5EF4-FFF2-40B4-BE49-F238E27FC236}">
                <a16:creationId xmlns:a16="http://schemas.microsoft.com/office/drawing/2014/main" id="{1C3142D2-FCE0-4176-859E-AC4C2C4D9634}"/>
              </a:ext>
            </a:extLst>
          </p:cNvPr>
          <p:cNvSpPr>
            <a:spLocks noGrp="1"/>
          </p:cNvSpPr>
          <p:nvPr>
            <p:ph type="title"/>
          </p:nvPr>
        </p:nvSpPr>
        <p:spPr>
          <a:xfrm>
            <a:off x="2156603" y="1"/>
            <a:ext cx="8669041" cy="1412874"/>
          </a:xfrm>
        </p:spPr>
        <p:txBody>
          <a:bodyPr anchor="b"/>
          <a:lstStyle/>
          <a:p>
            <a:r>
              <a:rPr lang="sv-SE" dirty="0"/>
              <a:t>15. Skeptiska medarbetare</a:t>
            </a:r>
          </a:p>
        </p:txBody>
      </p:sp>
      <p:sp>
        <p:nvSpPr>
          <p:cNvPr id="4" name="Platshållare för datum 3" hidden="1">
            <a:extLst>
              <a:ext uri="{FF2B5EF4-FFF2-40B4-BE49-F238E27FC236}">
                <a16:creationId xmlns:a16="http://schemas.microsoft.com/office/drawing/2014/main" id="{600D044F-D124-4028-8703-D4DB51ECA984}"/>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5CAE8C21-F328-4868-80D0-DE13AC50A372}"/>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23534563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3AB9F0D4-F83A-44F7-9FEB-8ADB4B5A5293}"/>
              </a:ext>
            </a:extLst>
          </p:cNvPr>
          <p:cNvSpPr>
            <a:spLocks noGrp="1"/>
          </p:cNvSpPr>
          <p:nvPr>
            <p:ph idx="1"/>
          </p:nvPr>
        </p:nvSpPr>
        <p:spPr>
          <a:xfrm>
            <a:off x="1465745" y="1725283"/>
            <a:ext cx="9359900" cy="4188155"/>
          </a:xfrm>
        </p:spPr>
        <p:txBody>
          <a:bodyPr/>
          <a:lstStyle/>
          <a:p>
            <a:pPr marL="0" lvl="0" indent="0">
              <a:lnSpc>
                <a:spcPct val="80000"/>
              </a:lnSpc>
              <a:buNone/>
            </a:pPr>
            <a:r>
              <a:rPr lang="sv-SE" sz="2000" dirty="0"/>
              <a:t>Du har en kollega som hela tiden skyller ifrån sig på andra och som vägrar se sin egen del i situationer. Personen skyller ständigt på arbetsbelastning, stress och krävande forskare men du vet att personen inte har mer att göra än någon annan och att mycket skulle kunna åtgärdas med bättre planering. Du känner dig frustrerad över personens brist på organisation.</a:t>
            </a:r>
          </a:p>
          <a:p>
            <a:pPr marL="0" lvl="0" indent="0">
              <a:lnSpc>
                <a:spcPct val="80000"/>
              </a:lnSpc>
              <a:buNone/>
            </a:pPr>
            <a:endParaRPr lang="sv-SE" sz="2000" dirty="0"/>
          </a:p>
          <a:p>
            <a:pPr lvl="1">
              <a:lnSpc>
                <a:spcPct val="80000"/>
              </a:lnSpc>
              <a:spcBef>
                <a:spcPts val="1000"/>
              </a:spcBef>
            </a:pPr>
            <a:r>
              <a:rPr lang="sv-SE" sz="2000" b="1" dirty="0"/>
              <a:t>Hur skulle du prata med din kollega om hur du känner?</a:t>
            </a:r>
          </a:p>
          <a:p>
            <a:pPr marL="457200" lvl="1" indent="0">
              <a:lnSpc>
                <a:spcPct val="80000"/>
              </a:lnSpc>
              <a:spcBef>
                <a:spcPts val="1000"/>
              </a:spcBef>
              <a:buNone/>
            </a:pPr>
            <a:endParaRPr lang="sv-SE" sz="2000" dirty="0"/>
          </a:p>
          <a:p>
            <a:pPr lvl="1">
              <a:lnSpc>
                <a:spcPct val="80000"/>
              </a:lnSpc>
              <a:spcBef>
                <a:spcPts val="1000"/>
              </a:spcBef>
            </a:pPr>
            <a:r>
              <a:rPr lang="sv-SE" sz="2000" b="1" dirty="0"/>
              <a:t>Hur kan man hjälpa kollegan att komma runt problemet?</a:t>
            </a:r>
            <a:endParaRPr lang="sv-SE" sz="2000" dirty="0"/>
          </a:p>
          <a:p>
            <a:endParaRPr lang="sv-SE" dirty="0"/>
          </a:p>
        </p:txBody>
      </p:sp>
      <p:sp>
        <p:nvSpPr>
          <p:cNvPr id="2" name="Rubrik 1">
            <a:extLst>
              <a:ext uri="{FF2B5EF4-FFF2-40B4-BE49-F238E27FC236}">
                <a16:creationId xmlns:a16="http://schemas.microsoft.com/office/drawing/2014/main" id="{076C89B8-076B-4789-A62E-E32F5DADB610}"/>
              </a:ext>
            </a:extLst>
          </p:cNvPr>
          <p:cNvSpPr>
            <a:spLocks noGrp="1"/>
          </p:cNvSpPr>
          <p:nvPr>
            <p:ph type="title"/>
          </p:nvPr>
        </p:nvSpPr>
        <p:spPr>
          <a:xfrm>
            <a:off x="2165229" y="1"/>
            <a:ext cx="8660415" cy="1412874"/>
          </a:xfrm>
        </p:spPr>
        <p:txBody>
          <a:bodyPr anchor="b"/>
          <a:lstStyle/>
          <a:p>
            <a:r>
              <a:rPr lang="sv-SE" dirty="0"/>
              <a:t>16. Kollegor som skyller ifrån sig</a:t>
            </a:r>
          </a:p>
        </p:txBody>
      </p:sp>
      <p:sp>
        <p:nvSpPr>
          <p:cNvPr id="4" name="Platshållare för datum 3" hidden="1">
            <a:extLst>
              <a:ext uri="{FF2B5EF4-FFF2-40B4-BE49-F238E27FC236}">
                <a16:creationId xmlns:a16="http://schemas.microsoft.com/office/drawing/2014/main" id="{985F1EBA-2853-4F8C-85B9-343BDA5E5DDD}"/>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C343961B-FCF5-41AD-B732-1D556B0376B0}"/>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26534579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B72FCF9B-D151-4DA2-8F3E-82F99B2922D3}"/>
              </a:ext>
            </a:extLst>
          </p:cNvPr>
          <p:cNvSpPr>
            <a:spLocks noGrp="1"/>
          </p:cNvSpPr>
          <p:nvPr>
            <p:ph idx="1"/>
          </p:nvPr>
        </p:nvSpPr>
        <p:spPr>
          <a:xfrm>
            <a:off x="1465745" y="1733909"/>
            <a:ext cx="9359900" cy="4336690"/>
          </a:xfrm>
        </p:spPr>
        <p:txBody>
          <a:bodyPr>
            <a:noAutofit/>
          </a:bodyPr>
          <a:lstStyle/>
          <a:p>
            <a:pPr marL="0" lvl="0" indent="0">
              <a:lnSpc>
                <a:spcPct val="80000"/>
              </a:lnSpc>
              <a:buNone/>
            </a:pPr>
            <a:r>
              <a:rPr lang="sv-SE" sz="2000" dirty="0"/>
              <a:t>Du arbetar med en forskargrupp där försöksledaren är ganska otrevlig. Du upplever att personen inte lyssnar på vad du säger eller tar dig på allvar. Personen vill ofta att du ska prioritera arbetsuppgifter som rör just dennes forskning och visar ingen vidare hänsyn till dina övriga åtaganden. Du har tappat lusten att jobba med den här gruppen och känner inte längre samma glädje i arbetet som förut.</a:t>
            </a:r>
          </a:p>
          <a:p>
            <a:pPr marL="0" lvl="0" indent="0">
              <a:lnSpc>
                <a:spcPct val="80000"/>
              </a:lnSpc>
              <a:buNone/>
            </a:pPr>
            <a:endParaRPr lang="sv-SE" sz="2000" dirty="0"/>
          </a:p>
          <a:p>
            <a:pPr lvl="1">
              <a:lnSpc>
                <a:spcPct val="80000"/>
              </a:lnSpc>
              <a:spcBef>
                <a:spcPts val="1000"/>
              </a:spcBef>
            </a:pPr>
            <a:r>
              <a:rPr lang="sv-SE" sz="2000" b="1" dirty="0"/>
              <a:t>Hur kan du gå tillväga för att få försöksledaren att lyssna och förstå problematiken? </a:t>
            </a:r>
          </a:p>
          <a:p>
            <a:pPr marL="457200" lvl="1" indent="0">
              <a:lnSpc>
                <a:spcPct val="80000"/>
              </a:lnSpc>
              <a:spcBef>
                <a:spcPts val="1000"/>
              </a:spcBef>
              <a:buNone/>
            </a:pPr>
            <a:endParaRPr lang="sv-SE" sz="2000" dirty="0"/>
          </a:p>
          <a:p>
            <a:pPr lvl="1">
              <a:lnSpc>
                <a:spcPct val="80000"/>
              </a:lnSpc>
              <a:spcBef>
                <a:spcPts val="1000"/>
              </a:spcBef>
            </a:pPr>
            <a:r>
              <a:rPr lang="sv-SE" sz="2000" b="1" dirty="0"/>
              <a:t>Vad har den enskilda medarbetaren för ansvar i den här situationen och vad har ledningen och verksamheten för ansvar?</a:t>
            </a:r>
          </a:p>
          <a:p>
            <a:pPr marL="457200" lvl="1" indent="0">
              <a:lnSpc>
                <a:spcPct val="80000"/>
              </a:lnSpc>
              <a:spcBef>
                <a:spcPts val="1000"/>
              </a:spcBef>
              <a:buNone/>
            </a:pPr>
            <a:endParaRPr lang="sv-SE" sz="2000" dirty="0"/>
          </a:p>
          <a:p>
            <a:pPr lvl="1">
              <a:lnSpc>
                <a:spcPct val="80000"/>
              </a:lnSpc>
              <a:spcBef>
                <a:spcPts val="1000"/>
              </a:spcBef>
            </a:pPr>
            <a:r>
              <a:rPr lang="sv-SE" sz="2000" b="1" dirty="0"/>
              <a:t>Hur kan man öka förståelsen mellan olika arbetstitlar så att alla känner sig hörda och respekterade?</a:t>
            </a:r>
            <a:endParaRPr lang="sv-SE" sz="2000" dirty="0"/>
          </a:p>
        </p:txBody>
      </p:sp>
      <p:sp>
        <p:nvSpPr>
          <p:cNvPr id="2" name="Rubrik 1">
            <a:extLst>
              <a:ext uri="{FF2B5EF4-FFF2-40B4-BE49-F238E27FC236}">
                <a16:creationId xmlns:a16="http://schemas.microsoft.com/office/drawing/2014/main" id="{3E185647-9CE9-470E-A33B-F53AF6DB0AFB}"/>
              </a:ext>
            </a:extLst>
          </p:cNvPr>
          <p:cNvSpPr>
            <a:spLocks noGrp="1"/>
          </p:cNvSpPr>
          <p:nvPr>
            <p:ph type="title"/>
          </p:nvPr>
        </p:nvSpPr>
        <p:spPr>
          <a:xfrm>
            <a:off x="2156603" y="0"/>
            <a:ext cx="8669041" cy="1449237"/>
          </a:xfrm>
        </p:spPr>
        <p:txBody>
          <a:bodyPr anchor="b"/>
          <a:lstStyle/>
          <a:p>
            <a:r>
              <a:rPr lang="sv-SE" dirty="0"/>
              <a:t>17. Otrevliga forskare</a:t>
            </a:r>
          </a:p>
        </p:txBody>
      </p:sp>
      <p:sp>
        <p:nvSpPr>
          <p:cNvPr id="4" name="Platshållare för datum 3" hidden="1">
            <a:extLst>
              <a:ext uri="{FF2B5EF4-FFF2-40B4-BE49-F238E27FC236}">
                <a16:creationId xmlns:a16="http://schemas.microsoft.com/office/drawing/2014/main" id="{75886D33-787F-47D6-8466-C909CA738755}"/>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D2A50C76-4E70-4E86-9AF0-31C25295CC7F}"/>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15540637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15B6D54F-1454-489F-A197-74947C02E7AD}"/>
              </a:ext>
            </a:extLst>
          </p:cNvPr>
          <p:cNvSpPr>
            <a:spLocks noGrp="1"/>
          </p:cNvSpPr>
          <p:nvPr>
            <p:ph idx="1"/>
          </p:nvPr>
        </p:nvSpPr>
        <p:spPr>
          <a:xfrm>
            <a:off x="1465745" y="1716657"/>
            <a:ext cx="9359900" cy="4196781"/>
          </a:xfrm>
        </p:spPr>
        <p:txBody>
          <a:bodyPr/>
          <a:lstStyle/>
          <a:p>
            <a:pPr marL="0" lvl="0" indent="0">
              <a:lnSpc>
                <a:spcPct val="80000"/>
              </a:lnSpc>
              <a:buNone/>
            </a:pPr>
            <a:r>
              <a:rPr lang="sv-SE" sz="2000" dirty="0"/>
              <a:t>Du är ny på jobbet och är imponerad av alla kunniga kollegor och känner dig ivrig att lära dig av dem. Du upplever dock att det finns en slags prestige i att vara tekniskt skicklig och att vissa inte verkar vilja dela med sig av sina kunskaper. Du känner dig exkluderad och tycker det känns tråkigt att vissa är så ointresserade av att lära andra. </a:t>
            </a:r>
          </a:p>
          <a:p>
            <a:pPr marL="0" lvl="0" indent="0">
              <a:lnSpc>
                <a:spcPct val="80000"/>
              </a:lnSpc>
              <a:buNone/>
            </a:pPr>
            <a:endParaRPr lang="sv-SE" sz="2000" dirty="0"/>
          </a:p>
          <a:p>
            <a:pPr lvl="1">
              <a:lnSpc>
                <a:spcPct val="80000"/>
              </a:lnSpc>
              <a:spcBef>
                <a:spcPts val="1000"/>
              </a:spcBef>
            </a:pPr>
            <a:r>
              <a:rPr lang="sv-SE" sz="2000" b="1" dirty="0"/>
              <a:t>Varför tror du att kollegorna beter sig på det här sättet?</a:t>
            </a:r>
          </a:p>
          <a:p>
            <a:pPr lvl="1">
              <a:lnSpc>
                <a:spcPct val="80000"/>
              </a:lnSpc>
              <a:spcBef>
                <a:spcPts val="1000"/>
              </a:spcBef>
            </a:pPr>
            <a:endParaRPr lang="sv-SE" sz="2000" dirty="0"/>
          </a:p>
          <a:p>
            <a:pPr lvl="1">
              <a:lnSpc>
                <a:spcPct val="80000"/>
              </a:lnSpc>
              <a:spcBef>
                <a:spcPts val="1000"/>
              </a:spcBef>
            </a:pPr>
            <a:r>
              <a:rPr lang="sv-SE" sz="2000" b="1" dirty="0"/>
              <a:t>Vad säger situationen om arbetsplatsens kultur?</a:t>
            </a:r>
          </a:p>
          <a:p>
            <a:pPr lvl="1">
              <a:lnSpc>
                <a:spcPct val="80000"/>
              </a:lnSpc>
              <a:spcBef>
                <a:spcPts val="1000"/>
              </a:spcBef>
            </a:pPr>
            <a:endParaRPr lang="sv-SE" sz="2000" dirty="0"/>
          </a:p>
          <a:p>
            <a:pPr lvl="1">
              <a:lnSpc>
                <a:spcPct val="80000"/>
              </a:lnSpc>
              <a:spcBef>
                <a:spcPts val="1000"/>
              </a:spcBef>
            </a:pPr>
            <a:r>
              <a:rPr lang="sv-SE" sz="2000" b="1" dirty="0"/>
              <a:t>Hur kan man undvika att liknande situationer uppstår i framtiden?</a:t>
            </a:r>
            <a:endParaRPr lang="sv-SE" sz="2000" dirty="0"/>
          </a:p>
        </p:txBody>
      </p:sp>
      <p:sp>
        <p:nvSpPr>
          <p:cNvPr id="2" name="Rubrik 1">
            <a:extLst>
              <a:ext uri="{FF2B5EF4-FFF2-40B4-BE49-F238E27FC236}">
                <a16:creationId xmlns:a16="http://schemas.microsoft.com/office/drawing/2014/main" id="{3A0DBA2E-12CF-4E2E-9B00-91352CF3046E}"/>
              </a:ext>
            </a:extLst>
          </p:cNvPr>
          <p:cNvSpPr>
            <a:spLocks noGrp="1"/>
          </p:cNvSpPr>
          <p:nvPr>
            <p:ph type="title"/>
          </p:nvPr>
        </p:nvSpPr>
        <p:spPr>
          <a:xfrm>
            <a:off x="2173857" y="1"/>
            <a:ext cx="8651788" cy="1412874"/>
          </a:xfrm>
        </p:spPr>
        <p:txBody>
          <a:bodyPr anchor="b"/>
          <a:lstStyle/>
          <a:p>
            <a:r>
              <a:rPr lang="sv-SE" dirty="0"/>
              <a:t>18. Exkluderande kollegor</a:t>
            </a:r>
          </a:p>
        </p:txBody>
      </p:sp>
      <p:sp>
        <p:nvSpPr>
          <p:cNvPr id="4" name="Platshållare för datum 3" hidden="1">
            <a:extLst>
              <a:ext uri="{FF2B5EF4-FFF2-40B4-BE49-F238E27FC236}">
                <a16:creationId xmlns:a16="http://schemas.microsoft.com/office/drawing/2014/main" id="{614A7417-E532-4384-B12D-7B3E5E1573B2}"/>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93683F8A-8EE1-4CD6-80BB-492B432F6BB8}"/>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18285463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412A94EA-092E-42C6-8752-08357DF0EAE1}"/>
              </a:ext>
            </a:extLst>
          </p:cNvPr>
          <p:cNvSpPr>
            <a:spLocks noGrp="1"/>
          </p:cNvSpPr>
          <p:nvPr>
            <p:ph idx="1"/>
          </p:nvPr>
        </p:nvSpPr>
        <p:spPr>
          <a:xfrm>
            <a:off x="1465745" y="1716657"/>
            <a:ext cx="9359900" cy="4196781"/>
          </a:xfrm>
        </p:spPr>
        <p:txBody>
          <a:bodyPr/>
          <a:lstStyle/>
          <a:p>
            <a:pPr marL="0" lvl="0" indent="0">
              <a:lnSpc>
                <a:spcPct val="80000"/>
              </a:lnSpc>
              <a:buNone/>
            </a:pPr>
            <a:r>
              <a:rPr lang="sv-SE" sz="2000" dirty="0"/>
              <a:t>Du har två kollegor som inte kommer överens. De försöker undvika varandra till varje pris och vill absolut inte arbeta tillsammans. De delar på sig i fikarummet och på lunchen och det skapar grupperingar och prat bakom ryggen. Du känner dig väldigt obekväm med situationen och tycker det är tråkigt att dina kollegors konflikt ska behöva gå ut över er andra. </a:t>
            </a:r>
          </a:p>
          <a:p>
            <a:pPr marL="0" lvl="0" indent="0">
              <a:lnSpc>
                <a:spcPct val="80000"/>
              </a:lnSpc>
              <a:buNone/>
            </a:pPr>
            <a:endParaRPr lang="sv-SE" sz="2000" dirty="0"/>
          </a:p>
          <a:p>
            <a:pPr lvl="1">
              <a:lnSpc>
                <a:spcPct val="80000"/>
              </a:lnSpc>
              <a:spcBef>
                <a:spcPts val="1000"/>
              </a:spcBef>
            </a:pPr>
            <a:r>
              <a:rPr lang="sv-SE" sz="2000" b="1" dirty="0"/>
              <a:t>Hur tycker du att osämja mellan kollegor kan lösas?</a:t>
            </a:r>
            <a:r>
              <a:rPr lang="sv-SE" sz="2000" dirty="0"/>
              <a:t> </a:t>
            </a:r>
          </a:p>
          <a:p>
            <a:pPr marL="457200" lvl="1" indent="0">
              <a:lnSpc>
                <a:spcPct val="80000"/>
              </a:lnSpc>
              <a:spcBef>
                <a:spcPts val="1000"/>
              </a:spcBef>
              <a:buNone/>
            </a:pPr>
            <a:endParaRPr lang="sv-SE" sz="2000" dirty="0"/>
          </a:p>
          <a:p>
            <a:pPr lvl="1">
              <a:lnSpc>
                <a:spcPct val="80000"/>
              </a:lnSpc>
              <a:spcBef>
                <a:spcPts val="1000"/>
              </a:spcBef>
            </a:pPr>
            <a:r>
              <a:rPr lang="sv-SE" sz="2000" b="1" dirty="0"/>
              <a:t>Hur kan du som enskild kollega lyfta dina känslor och tankar kring situationen?</a:t>
            </a:r>
          </a:p>
          <a:p>
            <a:pPr marL="457200" lvl="1" indent="0">
              <a:lnSpc>
                <a:spcPct val="80000"/>
              </a:lnSpc>
              <a:spcBef>
                <a:spcPts val="1000"/>
              </a:spcBef>
              <a:buNone/>
            </a:pPr>
            <a:endParaRPr lang="sv-SE" sz="2000" dirty="0"/>
          </a:p>
          <a:p>
            <a:pPr lvl="1">
              <a:lnSpc>
                <a:spcPct val="80000"/>
              </a:lnSpc>
              <a:spcBef>
                <a:spcPts val="1000"/>
              </a:spcBef>
            </a:pPr>
            <a:r>
              <a:rPr lang="sv-SE" sz="2000" b="1" dirty="0"/>
              <a:t>Vilka bör inkluderas i en sån här situation?</a:t>
            </a:r>
            <a:endParaRPr lang="sv-SE" sz="2000" dirty="0"/>
          </a:p>
        </p:txBody>
      </p:sp>
      <p:sp>
        <p:nvSpPr>
          <p:cNvPr id="2" name="Rubrik 1">
            <a:extLst>
              <a:ext uri="{FF2B5EF4-FFF2-40B4-BE49-F238E27FC236}">
                <a16:creationId xmlns:a16="http://schemas.microsoft.com/office/drawing/2014/main" id="{A2BCF021-45F5-4882-B2C2-8E9D3528CC9F}"/>
              </a:ext>
            </a:extLst>
          </p:cNvPr>
          <p:cNvSpPr>
            <a:spLocks noGrp="1"/>
          </p:cNvSpPr>
          <p:nvPr>
            <p:ph type="title"/>
          </p:nvPr>
        </p:nvSpPr>
        <p:spPr>
          <a:xfrm>
            <a:off x="2165229" y="0"/>
            <a:ext cx="8660415" cy="1449237"/>
          </a:xfrm>
        </p:spPr>
        <p:txBody>
          <a:bodyPr anchor="b"/>
          <a:lstStyle/>
          <a:p>
            <a:r>
              <a:rPr lang="sv-SE" dirty="0"/>
              <a:t>19. Osämja mellan kollegor</a:t>
            </a:r>
          </a:p>
        </p:txBody>
      </p:sp>
      <p:sp>
        <p:nvSpPr>
          <p:cNvPr id="4" name="Platshållare för datum 3" hidden="1">
            <a:extLst>
              <a:ext uri="{FF2B5EF4-FFF2-40B4-BE49-F238E27FC236}">
                <a16:creationId xmlns:a16="http://schemas.microsoft.com/office/drawing/2014/main" id="{EE6597D7-C37D-406A-97C4-50CA61FBCC03}"/>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B4927698-7093-419B-8DDE-B56AA2EF9C8D}"/>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18049278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A4BA1CDB-2440-4820-8565-890F89816BF5}"/>
              </a:ext>
            </a:extLst>
          </p:cNvPr>
          <p:cNvSpPr>
            <a:spLocks noGrp="1"/>
          </p:cNvSpPr>
          <p:nvPr>
            <p:ph idx="1"/>
          </p:nvPr>
        </p:nvSpPr>
        <p:spPr>
          <a:xfrm>
            <a:off x="1465745" y="1708030"/>
            <a:ext cx="9359900" cy="4205408"/>
          </a:xfrm>
        </p:spPr>
        <p:txBody>
          <a:bodyPr>
            <a:normAutofit/>
          </a:bodyPr>
          <a:lstStyle/>
          <a:p>
            <a:pPr marL="0" lvl="0" indent="0">
              <a:lnSpc>
                <a:spcPct val="80000"/>
              </a:lnSpc>
              <a:buNone/>
            </a:pPr>
            <a:r>
              <a:rPr lang="sv-SE" sz="2000" dirty="0"/>
              <a:t>Du har en kollega som har arbetat inom verksamheten i väldigt många år. Personen anser sig vara mycket kompetent och är inte rädd för att uttrycka sina åsikter om hur saker och ting bör vara. Du känner att det kan vara svårt att komma till tals ibland och att uttrycka dina egna åsikter och synsätt då kollegan ofta flikar in och ”rättar” dig. Du irriterar dig på personens brist på självinsikt och tycker det är jobbigt med någon som ofta vill hävda sig vilket påverkar din lust att jobba och utvecklas på arbetsplatsen. </a:t>
            </a:r>
          </a:p>
          <a:p>
            <a:pPr marL="0" lvl="0" indent="0">
              <a:lnSpc>
                <a:spcPct val="80000"/>
              </a:lnSpc>
              <a:buNone/>
            </a:pPr>
            <a:endParaRPr lang="sv-SE" sz="2000" dirty="0"/>
          </a:p>
          <a:p>
            <a:pPr lvl="1">
              <a:lnSpc>
                <a:spcPct val="80000"/>
              </a:lnSpc>
              <a:spcBef>
                <a:spcPts val="1000"/>
              </a:spcBef>
            </a:pPr>
            <a:r>
              <a:rPr lang="sv-SE" sz="2000" b="1" dirty="0"/>
              <a:t>Hur kan du ta upp detta med din kollega utan att personen blir sårad eller stött?</a:t>
            </a:r>
          </a:p>
          <a:p>
            <a:pPr marL="457200" lvl="1" indent="0">
              <a:lnSpc>
                <a:spcPct val="80000"/>
              </a:lnSpc>
              <a:spcBef>
                <a:spcPts val="1000"/>
              </a:spcBef>
              <a:buNone/>
            </a:pPr>
            <a:endParaRPr lang="sv-SE" sz="2000" dirty="0"/>
          </a:p>
          <a:p>
            <a:pPr lvl="1">
              <a:lnSpc>
                <a:spcPct val="80000"/>
              </a:lnSpc>
              <a:spcBef>
                <a:spcPts val="1000"/>
              </a:spcBef>
            </a:pPr>
            <a:r>
              <a:rPr lang="sv-SE" sz="2000" b="1" dirty="0"/>
              <a:t>Hur främjar man en arbetsmiljö där alla känner att de får komma till tals och nya synvinklar och erfarenheter respekteras och välkomnas?</a:t>
            </a:r>
            <a:endParaRPr lang="sv-SE" sz="2000" dirty="0"/>
          </a:p>
        </p:txBody>
      </p:sp>
      <p:sp>
        <p:nvSpPr>
          <p:cNvPr id="2" name="Rubrik 1">
            <a:extLst>
              <a:ext uri="{FF2B5EF4-FFF2-40B4-BE49-F238E27FC236}">
                <a16:creationId xmlns:a16="http://schemas.microsoft.com/office/drawing/2014/main" id="{3065D4D3-7922-490B-AE28-E84738E6A1CC}"/>
              </a:ext>
            </a:extLst>
          </p:cNvPr>
          <p:cNvSpPr>
            <a:spLocks noGrp="1"/>
          </p:cNvSpPr>
          <p:nvPr>
            <p:ph type="title"/>
          </p:nvPr>
        </p:nvSpPr>
        <p:spPr>
          <a:xfrm>
            <a:off x="2165229" y="0"/>
            <a:ext cx="8660415" cy="1449237"/>
          </a:xfrm>
        </p:spPr>
        <p:txBody>
          <a:bodyPr anchor="b"/>
          <a:lstStyle/>
          <a:p>
            <a:r>
              <a:rPr lang="sv-SE" dirty="0"/>
              <a:t>20. Den mer erfarna kollegan</a:t>
            </a:r>
          </a:p>
        </p:txBody>
      </p:sp>
      <p:sp>
        <p:nvSpPr>
          <p:cNvPr id="4" name="Platshållare för datum 3" hidden="1">
            <a:extLst>
              <a:ext uri="{FF2B5EF4-FFF2-40B4-BE49-F238E27FC236}">
                <a16:creationId xmlns:a16="http://schemas.microsoft.com/office/drawing/2014/main" id="{C089F646-8B9F-4A1E-AC47-A7DBBB0CC23F}"/>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0A2904B5-3BB3-4D03-9D4B-320D0749641F}"/>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41669536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6F22B9B-80D9-4025-8D00-8B62BA077D64}"/>
              </a:ext>
            </a:extLst>
          </p:cNvPr>
          <p:cNvSpPr>
            <a:spLocks noGrp="1"/>
          </p:cNvSpPr>
          <p:nvPr>
            <p:ph type="title"/>
          </p:nvPr>
        </p:nvSpPr>
        <p:spPr>
          <a:xfrm>
            <a:off x="1416050" y="2232026"/>
            <a:ext cx="9359900" cy="1196974"/>
          </a:xfrm>
        </p:spPr>
        <p:txBody>
          <a:bodyPr/>
          <a:lstStyle/>
          <a:p>
            <a:pPr algn="ctr"/>
            <a:r>
              <a:rPr lang="sv-SE" sz="5400" b="1" dirty="0"/>
              <a:t>Självkänsla och arbetsglädje</a:t>
            </a:r>
          </a:p>
        </p:txBody>
      </p:sp>
      <p:sp>
        <p:nvSpPr>
          <p:cNvPr id="4" name="Platshållare för datum 3" hidden="1">
            <a:extLst>
              <a:ext uri="{FF2B5EF4-FFF2-40B4-BE49-F238E27FC236}">
                <a16:creationId xmlns:a16="http://schemas.microsoft.com/office/drawing/2014/main" id="{3555E80E-3F65-4595-B04C-99F17D4E64AB}"/>
              </a:ext>
            </a:extLst>
          </p:cNvPr>
          <p:cNvSpPr>
            <a:spLocks noGrp="1"/>
          </p:cNvSpPr>
          <p:nvPr>
            <p:ph type="dt" sz="half" idx="10"/>
          </p:nvPr>
        </p:nvSpPr>
        <p:spPr/>
        <p:txBody>
          <a:bodyPr/>
          <a:lstStyle/>
          <a:p>
            <a:fld id="{07EAEB19-90F3-4AD2-B70B-814EB8512323}" type="datetime1">
              <a:rPr lang="sv-SE" smtClean="0"/>
              <a:pPr/>
              <a:t>2024-03-26</a:t>
            </a:fld>
            <a:endParaRPr lang="sv-SE"/>
          </a:p>
        </p:txBody>
      </p:sp>
      <p:sp>
        <p:nvSpPr>
          <p:cNvPr id="5" name="Platshållare för bildnummer 4" hidden="1">
            <a:extLst>
              <a:ext uri="{FF2B5EF4-FFF2-40B4-BE49-F238E27FC236}">
                <a16:creationId xmlns:a16="http://schemas.microsoft.com/office/drawing/2014/main" id="{46512D56-2A30-4097-AF89-34D51F96986F}"/>
              </a:ext>
            </a:extLst>
          </p:cNvPr>
          <p:cNvSpPr>
            <a:spLocks noGrp="1"/>
          </p:cNvSpPr>
          <p:nvPr>
            <p:ph type="sldNum" sz="quarter" idx="12"/>
          </p:nvPr>
        </p:nvSpPr>
        <p:spPr/>
        <p:txBody>
          <a:bodyPr/>
          <a:lstStyle/>
          <a:p>
            <a:fld id="{627AEC0D-B48B-4E17-81D8-6943F3477C36}" type="slidenum">
              <a:rPr lang="sv-SE" smtClean="0"/>
              <a:pPr/>
              <a:t>27</a:t>
            </a:fld>
            <a:endParaRPr lang="sv-SE"/>
          </a:p>
        </p:txBody>
      </p:sp>
    </p:spTree>
    <p:extLst>
      <p:ext uri="{BB962C8B-B14F-4D97-AF65-F5344CB8AC3E}">
        <p14:creationId xmlns:p14="http://schemas.microsoft.com/office/powerpoint/2010/main" val="518669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DCBF8A62-F541-400C-B185-2C451AC79858}"/>
              </a:ext>
            </a:extLst>
          </p:cNvPr>
          <p:cNvSpPr>
            <a:spLocks noGrp="1"/>
          </p:cNvSpPr>
          <p:nvPr>
            <p:ph idx="1"/>
          </p:nvPr>
        </p:nvSpPr>
        <p:spPr>
          <a:xfrm>
            <a:off x="1465745" y="1716657"/>
            <a:ext cx="9359900" cy="4196781"/>
          </a:xfrm>
        </p:spPr>
        <p:txBody>
          <a:bodyPr>
            <a:normAutofit/>
          </a:bodyPr>
          <a:lstStyle/>
          <a:p>
            <a:pPr marL="0" lvl="0" indent="0">
              <a:lnSpc>
                <a:spcPct val="80000"/>
              </a:lnSpc>
              <a:buNone/>
            </a:pPr>
            <a:r>
              <a:rPr lang="sv-SE" sz="2000" dirty="0"/>
              <a:t>Ett av de forskarlag du arbetar med har bett dig att assistera i ett försök och hjälpa till med teknisk service. Arbetet innebär avlivning och dissekering av många djur och du känner ett obehag inför uppgiften men vågar inte säga detta då du inte vill verka oprofessionell. Du har märkt mer och mer hur avlivning och </a:t>
            </a:r>
            <a:r>
              <a:rPr lang="sv-SE" sz="2000" dirty="0" err="1"/>
              <a:t>invasiva</a:t>
            </a:r>
            <a:r>
              <a:rPr lang="sv-SE" sz="2000" dirty="0"/>
              <a:t> procedurer tär på dig och får dig att må dåligt men du känner att det är bäst att hålla det för dig själv med rädsla för att bemötas med kritik och oförståelse.</a:t>
            </a:r>
          </a:p>
          <a:p>
            <a:pPr marL="0" lvl="0" indent="0">
              <a:lnSpc>
                <a:spcPct val="80000"/>
              </a:lnSpc>
              <a:buNone/>
            </a:pPr>
            <a:endParaRPr lang="sv-SE" sz="2000" dirty="0"/>
          </a:p>
          <a:p>
            <a:pPr lvl="1">
              <a:lnSpc>
                <a:spcPct val="80000"/>
              </a:lnSpc>
              <a:spcBef>
                <a:spcPts val="1000"/>
              </a:spcBef>
            </a:pPr>
            <a:r>
              <a:rPr lang="sv-SE" sz="2000" b="1" dirty="0"/>
              <a:t>Till vem bör man lyfta sina känslor kring arbetsuppgiften?</a:t>
            </a:r>
          </a:p>
          <a:p>
            <a:pPr lvl="1">
              <a:lnSpc>
                <a:spcPct val="80000"/>
              </a:lnSpc>
              <a:spcBef>
                <a:spcPts val="1000"/>
              </a:spcBef>
            </a:pPr>
            <a:endParaRPr lang="sv-SE" sz="2000" dirty="0"/>
          </a:p>
          <a:p>
            <a:pPr lvl="1">
              <a:lnSpc>
                <a:spcPct val="80000"/>
              </a:lnSpc>
              <a:spcBef>
                <a:spcPts val="1000"/>
              </a:spcBef>
            </a:pPr>
            <a:r>
              <a:rPr lang="sv-SE" sz="2000" b="1" dirty="0"/>
              <a:t>Hur kan man bemöta en kollega som utrycker sådana känslor kring arbetet?</a:t>
            </a:r>
          </a:p>
          <a:p>
            <a:pPr lvl="1">
              <a:lnSpc>
                <a:spcPct val="80000"/>
              </a:lnSpc>
              <a:spcBef>
                <a:spcPts val="1000"/>
              </a:spcBef>
            </a:pPr>
            <a:endParaRPr lang="sv-SE" sz="2000" dirty="0"/>
          </a:p>
          <a:p>
            <a:pPr lvl="1">
              <a:lnSpc>
                <a:spcPct val="80000"/>
              </a:lnSpc>
              <a:spcBef>
                <a:spcPts val="1000"/>
              </a:spcBef>
            </a:pPr>
            <a:r>
              <a:rPr lang="sv-SE" sz="2000" b="1" dirty="0"/>
              <a:t>Hur kan chefer och verksamheten agera för att främja ett arbetsklimat där medarbetare inte känner obehag och rädsla?</a:t>
            </a:r>
            <a:endParaRPr lang="sv-SE" sz="2000" dirty="0"/>
          </a:p>
        </p:txBody>
      </p:sp>
      <p:sp>
        <p:nvSpPr>
          <p:cNvPr id="2" name="Rubrik 1">
            <a:extLst>
              <a:ext uri="{FF2B5EF4-FFF2-40B4-BE49-F238E27FC236}">
                <a16:creationId xmlns:a16="http://schemas.microsoft.com/office/drawing/2014/main" id="{4FF1E76C-EF60-489A-B1CA-DD8C52EA090A}"/>
              </a:ext>
            </a:extLst>
          </p:cNvPr>
          <p:cNvSpPr>
            <a:spLocks noGrp="1"/>
          </p:cNvSpPr>
          <p:nvPr>
            <p:ph type="title"/>
          </p:nvPr>
        </p:nvSpPr>
        <p:spPr>
          <a:xfrm>
            <a:off x="2165229" y="1"/>
            <a:ext cx="8660415" cy="1412874"/>
          </a:xfrm>
        </p:spPr>
        <p:txBody>
          <a:bodyPr anchor="b"/>
          <a:lstStyle/>
          <a:p>
            <a:r>
              <a:rPr lang="sv-SE" dirty="0"/>
              <a:t>21. Obekväm med uppgiften</a:t>
            </a:r>
          </a:p>
        </p:txBody>
      </p:sp>
      <p:sp>
        <p:nvSpPr>
          <p:cNvPr id="4" name="Platshållare för datum 3" hidden="1">
            <a:extLst>
              <a:ext uri="{FF2B5EF4-FFF2-40B4-BE49-F238E27FC236}">
                <a16:creationId xmlns:a16="http://schemas.microsoft.com/office/drawing/2014/main" id="{5EB587E1-34E4-4D19-A493-3470A339E65B}"/>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09ABAC35-1C0B-44BC-A43F-DC82875C2C88}"/>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36740684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A0B4D1A3-8C68-4547-B76C-3A73A2E1CBFA}"/>
              </a:ext>
            </a:extLst>
          </p:cNvPr>
          <p:cNvSpPr>
            <a:spLocks noGrp="1"/>
          </p:cNvSpPr>
          <p:nvPr>
            <p:ph idx="1"/>
          </p:nvPr>
        </p:nvSpPr>
        <p:spPr>
          <a:xfrm>
            <a:off x="1465745" y="1708031"/>
            <a:ext cx="9359900" cy="4205408"/>
          </a:xfrm>
        </p:spPr>
        <p:txBody>
          <a:bodyPr/>
          <a:lstStyle/>
          <a:p>
            <a:pPr marL="0" lvl="0" indent="0">
              <a:lnSpc>
                <a:spcPct val="80000"/>
              </a:lnSpc>
              <a:buNone/>
            </a:pPr>
            <a:r>
              <a:rPr lang="sv-SE" sz="2000" dirty="0"/>
              <a:t>Du trivs bra på ditt jobb men upplever att ni kan bli bättre på att ge varandra positiv feedback. Du tycker att det skulle bidra till större utvecklingspotential och ett mer öppet arbetsklimat men vet inte riktigt hur du ska ta upp det med gruppen eftersom ingen annan verkar tycka att det behövs. </a:t>
            </a:r>
          </a:p>
          <a:p>
            <a:pPr marL="0" lvl="0" indent="0">
              <a:lnSpc>
                <a:spcPct val="80000"/>
              </a:lnSpc>
              <a:buNone/>
            </a:pPr>
            <a:endParaRPr lang="sv-SE" sz="2000" dirty="0"/>
          </a:p>
          <a:p>
            <a:pPr lvl="1">
              <a:lnSpc>
                <a:spcPct val="80000"/>
              </a:lnSpc>
              <a:spcBef>
                <a:spcPts val="1000"/>
              </a:spcBef>
            </a:pPr>
            <a:r>
              <a:rPr lang="sv-SE" sz="2000" b="1" dirty="0"/>
              <a:t>Hur skulle du som medarbetare lyfta det här till dina kollegor och din chef?</a:t>
            </a:r>
          </a:p>
          <a:p>
            <a:pPr marL="457200" lvl="1" indent="0">
              <a:lnSpc>
                <a:spcPct val="80000"/>
              </a:lnSpc>
              <a:spcBef>
                <a:spcPts val="1000"/>
              </a:spcBef>
              <a:buNone/>
            </a:pPr>
            <a:endParaRPr lang="sv-SE" sz="2000" dirty="0"/>
          </a:p>
          <a:p>
            <a:pPr lvl="1">
              <a:lnSpc>
                <a:spcPct val="80000"/>
              </a:lnSpc>
              <a:spcBef>
                <a:spcPts val="1000"/>
              </a:spcBef>
            </a:pPr>
            <a:r>
              <a:rPr lang="sv-SE" sz="2000" b="1" dirty="0"/>
              <a:t>Hur skulle man kunna främja ett arbetsklimat där positiv feedback har en naturlig del i arbetet?</a:t>
            </a:r>
            <a:endParaRPr lang="sv-SE" sz="2000" dirty="0"/>
          </a:p>
        </p:txBody>
      </p:sp>
      <p:sp>
        <p:nvSpPr>
          <p:cNvPr id="2" name="Rubrik 1">
            <a:extLst>
              <a:ext uri="{FF2B5EF4-FFF2-40B4-BE49-F238E27FC236}">
                <a16:creationId xmlns:a16="http://schemas.microsoft.com/office/drawing/2014/main" id="{9E68B2A7-6085-41BF-BA3E-1B557CB52CF2}"/>
              </a:ext>
            </a:extLst>
          </p:cNvPr>
          <p:cNvSpPr>
            <a:spLocks noGrp="1"/>
          </p:cNvSpPr>
          <p:nvPr>
            <p:ph type="title"/>
          </p:nvPr>
        </p:nvSpPr>
        <p:spPr>
          <a:xfrm>
            <a:off x="2165229" y="1"/>
            <a:ext cx="8660415" cy="1449238"/>
          </a:xfrm>
        </p:spPr>
        <p:txBody>
          <a:bodyPr anchor="b"/>
          <a:lstStyle/>
          <a:p>
            <a:r>
              <a:rPr lang="sv-SE" dirty="0"/>
              <a:t>22. Positiv feedback</a:t>
            </a:r>
          </a:p>
        </p:txBody>
      </p:sp>
      <p:sp>
        <p:nvSpPr>
          <p:cNvPr id="4" name="Platshållare för datum 3" hidden="1">
            <a:extLst>
              <a:ext uri="{FF2B5EF4-FFF2-40B4-BE49-F238E27FC236}">
                <a16:creationId xmlns:a16="http://schemas.microsoft.com/office/drawing/2014/main" id="{E5B8FDF5-D539-440A-BDF5-EB91E4B655BA}"/>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6AA1E147-B3FC-46D2-91B2-8971D6552D33}"/>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4039326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16C771FB-436D-4538-9280-F66E58703B6E}"/>
              </a:ext>
            </a:extLst>
          </p:cNvPr>
          <p:cNvSpPr>
            <a:spLocks noGrp="1"/>
          </p:cNvSpPr>
          <p:nvPr>
            <p:ph idx="1"/>
          </p:nvPr>
        </p:nvSpPr>
        <p:spPr>
          <a:xfrm>
            <a:off x="1465745" y="1716656"/>
            <a:ext cx="9359900" cy="4196781"/>
          </a:xfrm>
        </p:spPr>
        <p:txBody>
          <a:bodyPr>
            <a:normAutofit/>
          </a:bodyPr>
          <a:lstStyle/>
          <a:p>
            <a:pPr marL="0" indent="0">
              <a:lnSpc>
                <a:spcPct val="80000"/>
              </a:lnSpc>
              <a:buNone/>
            </a:pPr>
            <a:r>
              <a:rPr lang="sv-SE" sz="2000" dirty="0"/>
              <a:t>Sveriges 3R-center har tagit fram exempel på scenarier som kan uppstå på en arbetsplats i syfte att lyfta problem och lösningar med fokus på Culture of care. Dessa scenarier är tänkta att skapa diskussion och eftertanke kring hur det ser ut på just er arbetsplats och hur ni kan kommunicera med varandra om arbetsklimat, arbetssätt och kultur. </a:t>
            </a:r>
          </a:p>
          <a:p>
            <a:pPr marL="0" indent="0">
              <a:lnSpc>
                <a:spcPct val="80000"/>
              </a:lnSpc>
              <a:buNone/>
            </a:pPr>
            <a:endParaRPr lang="sv-SE" sz="2000" dirty="0"/>
          </a:p>
          <a:p>
            <a:pPr marL="0" indent="0">
              <a:lnSpc>
                <a:spcPct val="80000"/>
              </a:lnSpc>
              <a:buNone/>
            </a:pPr>
            <a:r>
              <a:rPr lang="sv-SE" sz="2000" dirty="0"/>
              <a:t>Vi har skapat 25 olika situationer som alla representerar olika problem och potentiella lösningar. Tanken är att dessa kan användas som ett stöd på er arbetsplats där ni samlas och diskuterar de olika scenarierna med jämna intervaller. Ni kan till exempel välja att gå igenom ett scenario i veckan, ett varannan vecka eller så ofta som ni känner att det behövs på just er arbetsplats. </a:t>
            </a:r>
          </a:p>
          <a:p>
            <a:pPr marL="0" indent="0">
              <a:lnSpc>
                <a:spcPct val="80000"/>
              </a:lnSpc>
              <a:buNone/>
            </a:pPr>
            <a:endParaRPr lang="sv-SE" sz="2000" dirty="0"/>
          </a:p>
          <a:p>
            <a:pPr marL="0" indent="0">
              <a:lnSpc>
                <a:spcPct val="80000"/>
              </a:lnSpc>
              <a:buNone/>
            </a:pPr>
            <a:r>
              <a:rPr lang="sv-SE" sz="2000" dirty="0"/>
              <a:t>Skriv gärna ut och klipp ut respektive scenario som enskilda kort!</a:t>
            </a:r>
          </a:p>
        </p:txBody>
      </p:sp>
      <p:sp>
        <p:nvSpPr>
          <p:cNvPr id="2" name="Rubrik 1">
            <a:extLst>
              <a:ext uri="{FF2B5EF4-FFF2-40B4-BE49-F238E27FC236}">
                <a16:creationId xmlns:a16="http://schemas.microsoft.com/office/drawing/2014/main" id="{EDCDBCCE-940E-4BB9-ADF3-085FC736478A}"/>
              </a:ext>
            </a:extLst>
          </p:cNvPr>
          <p:cNvSpPr>
            <a:spLocks noGrp="1"/>
          </p:cNvSpPr>
          <p:nvPr>
            <p:ph type="title"/>
          </p:nvPr>
        </p:nvSpPr>
        <p:spPr>
          <a:xfrm>
            <a:off x="1465745" y="0"/>
            <a:ext cx="9359900" cy="1449237"/>
          </a:xfrm>
        </p:spPr>
        <p:txBody>
          <a:bodyPr anchor="b"/>
          <a:lstStyle/>
          <a:p>
            <a:pPr algn="ctr"/>
            <a:r>
              <a:rPr lang="sv-SE" dirty="0"/>
              <a:t>Hur ska detta verktyg användas?</a:t>
            </a:r>
          </a:p>
        </p:txBody>
      </p:sp>
      <p:sp>
        <p:nvSpPr>
          <p:cNvPr id="4" name="Platshållare för datum 3" hidden="1">
            <a:extLst>
              <a:ext uri="{FF2B5EF4-FFF2-40B4-BE49-F238E27FC236}">
                <a16:creationId xmlns:a16="http://schemas.microsoft.com/office/drawing/2014/main" id="{536D18F1-1C41-420A-8D48-8E492D07C8A1}"/>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7BA1D19E-FC46-490D-B40B-42ECABD586C8}"/>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12341513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C320599-3858-4650-92D7-B5519DE256DB}"/>
              </a:ext>
            </a:extLst>
          </p:cNvPr>
          <p:cNvSpPr>
            <a:spLocks noGrp="1"/>
          </p:cNvSpPr>
          <p:nvPr>
            <p:ph idx="1"/>
          </p:nvPr>
        </p:nvSpPr>
        <p:spPr>
          <a:xfrm>
            <a:off x="1465745" y="1725283"/>
            <a:ext cx="9359900" cy="4188155"/>
          </a:xfrm>
        </p:spPr>
        <p:txBody>
          <a:bodyPr>
            <a:normAutofit/>
          </a:bodyPr>
          <a:lstStyle/>
          <a:p>
            <a:pPr marL="0" lvl="0" indent="0">
              <a:lnSpc>
                <a:spcPct val="80000"/>
              </a:lnSpc>
              <a:buNone/>
            </a:pPr>
            <a:r>
              <a:rPr lang="sv-SE" sz="2000" dirty="0"/>
              <a:t>Du upplever att det fattas beslut som direkt rör dig, dina kollegor och djurens välfärd utan att ni får chans att tycka till. Du känner inte att överordnade värdesätter dina eller dina kollegors åsikter och erfarenheter även om det faktiskt är ni som jobbar med djuren och som vet bäst hur det dagliga arbetet fungerar och hur nya rutiner kan påverka verksamheten.</a:t>
            </a:r>
          </a:p>
          <a:p>
            <a:pPr marL="0" lvl="0" indent="0">
              <a:lnSpc>
                <a:spcPct val="80000"/>
              </a:lnSpc>
              <a:buNone/>
            </a:pPr>
            <a:endParaRPr lang="sv-SE" sz="2000" dirty="0"/>
          </a:p>
          <a:p>
            <a:pPr lvl="1">
              <a:lnSpc>
                <a:spcPct val="80000"/>
              </a:lnSpc>
              <a:spcBef>
                <a:spcPts val="1000"/>
              </a:spcBef>
            </a:pPr>
            <a:r>
              <a:rPr lang="sv-SE" sz="2000" b="1" dirty="0"/>
              <a:t>Hur skulle du uttrycka missnöje till chefer och övrig ledning i ett sånt här fall?</a:t>
            </a:r>
          </a:p>
          <a:p>
            <a:pPr lvl="1">
              <a:lnSpc>
                <a:spcPct val="80000"/>
              </a:lnSpc>
              <a:spcBef>
                <a:spcPts val="1000"/>
              </a:spcBef>
            </a:pPr>
            <a:endParaRPr lang="sv-SE" sz="2000" dirty="0"/>
          </a:p>
          <a:p>
            <a:pPr lvl="1">
              <a:lnSpc>
                <a:spcPct val="80000"/>
              </a:lnSpc>
              <a:spcBef>
                <a:spcPts val="1000"/>
              </a:spcBef>
            </a:pPr>
            <a:r>
              <a:rPr lang="sv-SE" sz="2000" b="1" dirty="0"/>
              <a:t>Har chefer och övrig ledning ett ansvar att inkludera andra medarbetare i beslut som rör deras arbetssituation?</a:t>
            </a:r>
          </a:p>
          <a:p>
            <a:pPr lvl="1">
              <a:lnSpc>
                <a:spcPct val="80000"/>
              </a:lnSpc>
              <a:spcBef>
                <a:spcPts val="1000"/>
              </a:spcBef>
            </a:pPr>
            <a:endParaRPr lang="sv-SE" sz="2000" dirty="0"/>
          </a:p>
          <a:p>
            <a:pPr lvl="1">
              <a:lnSpc>
                <a:spcPct val="80000"/>
              </a:lnSpc>
              <a:spcBef>
                <a:spcPts val="1000"/>
              </a:spcBef>
            </a:pPr>
            <a:r>
              <a:rPr lang="sv-SE" sz="2000" b="1" dirty="0"/>
              <a:t>Hur skulle man kunna främja en mer transparent kultur där alla känner sig sedda och hörda?</a:t>
            </a:r>
            <a:endParaRPr lang="sv-SE" sz="2000" dirty="0"/>
          </a:p>
        </p:txBody>
      </p:sp>
      <p:sp>
        <p:nvSpPr>
          <p:cNvPr id="2" name="Rubrik 1">
            <a:extLst>
              <a:ext uri="{FF2B5EF4-FFF2-40B4-BE49-F238E27FC236}">
                <a16:creationId xmlns:a16="http://schemas.microsoft.com/office/drawing/2014/main" id="{C8B2C9A3-4DAE-490B-B632-1BC431C47AB6}"/>
              </a:ext>
            </a:extLst>
          </p:cNvPr>
          <p:cNvSpPr>
            <a:spLocks noGrp="1"/>
          </p:cNvSpPr>
          <p:nvPr>
            <p:ph type="title"/>
          </p:nvPr>
        </p:nvSpPr>
        <p:spPr>
          <a:xfrm>
            <a:off x="2165229" y="1"/>
            <a:ext cx="8660415" cy="1412874"/>
          </a:xfrm>
        </p:spPr>
        <p:txBody>
          <a:bodyPr anchor="b"/>
          <a:lstStyle/>
          <a:p>
            <a:r>
              <a:rPr lang="sv-SE" dirty="0"/>
              <a:t>23. Beslut över huvudet</a:t>
            </a:r>
          </a:p>
        </p:txBody>
      </p:sp>
      <p:sp>
        <p:nvSpPr>
          <p:cNvPr id="4" name="Platshållare för datum 3" hidden="1">
            <a:extLst>
              <a:ext uri="{FF2B5EF4-FFF2-40B4-BE49-F238E27FC236}">
                <a16:creationId xmlns:a16="http://schemas.microsoft.com/office/drawing/2014/main" id="{8EB3A427-957B-4E3A-A755-A21E0A612A62}"/>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1BC545CE-B9EE-4A57-B4D9-528FFAE770E0}"/>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37761749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7F8676EB-0B83-4804-AD0A-BCCF44C0D358}"/>
              </a:ext>
            </a:extLst>
          </p:cNvPr>
          <p:cNvSpPr>
            <a:spLocks noGrp="1"/>
          </p:cNvSpPr>
          <p:nvPr>
            <p:ph idx="1"/>
          </p:nvPr>
        </p:nvSpPr>
        <p:spPr>
          <a:xfrm>
            <a:off x="1465745" y="1630392"/>
            <a:ext cx="9359900" cy="4623759"/>
          </a:xfrm>
        </p:spPr>
        <p:txBody>
          <a:bodyPr>
            <a:noAutofit/>
          </a:bodyPr>
          <a:lstStyle/>
          <a:p>
            <a:pPr marL="0" lvl="0" indent="0">
              <a:lnSpc>
                <a:spcPct val="80000"/>
              </a:lnSpc>
              <a:buNone/>
            </a:pPr>
            <a:r>
              <a:rPr lang="sv-SE" sz="2000" dirty="0"/>
              <a:t>Du har blivit ombedd att utföra en typ av injektion i ett pågående försök. Du har blivit utbildad i den här typen av injektion, och är godkänd, men du känner dig lite ringrostig och är orolig att du inte kommer kunna utföra proceduren korrekt och eventuellt skada djuren. Du försöker påpeka hur du känner men är rädd att andra inte förstår din oro och du är rädd att framstå som att du inte kan ditt jobb. Du känner dig pressad till att utföra proceduren trots en stor osäkerhet. </a:t>
            </a:r>
          </a:p>
          <a:p>
            <a:pPr marL="0" lvl="0" indent="0">
              <a:lnSpc>
                <a:spcPct val="80000"/>
              </a:lnSpc>
              <a:buNone/>
            </a:pPr>
            <a:endParaRPr lang="sv-SE" sz="2000" dirty="0"/>
          </a:p>
          <a:p>
            <a:pPr lvl="1">
              <a:lnSpc>
                <a:spcPct val="80000"/>
              </a:lnSpc>
              <a:spcBef>
                <a:spcPts val="1000"/>
              </a:spcBef>
            </a:pPr>
            <a:r>
              <a:rPr lang="sv-SE" sz="2000" b="1" dirty="0"/>
              <a:t>Hur kan du som känner osäkerhet kring dina arbetsuppgifter lyfta detta med kollegor och chefer</a:t>
            </a:r>
            <a:r>
              <a:rPr lang="sv-SE" sz="2000" dirty="0"/>
              <a:t>?</a:t>
            </a:r>
          </a:p>
          <a:p>
            <a:pPr lvl="1">
              <a:lnSpc>
                <a:spcPct val="80000"/>
              </a:lnSpc>
              <a:spcBef>
                <a:spcPts val="1000"/>
              </a:spcBef>
            </a:pPr>
            <a:endParaRPr lang="sv-SE" sz="2000" dirty="0"/>
          </a:p>
          <a:p>
            <a:pPr lvl="1">
              <a:lnSpc>
                <a:spcPct val="80000"/>
              </a:lnSpc>
              <a:spcBef>
                <a:spcPts val="1000"/>
              </a:spcBef>
            </a:pPr>
            <a:r>
              <a:rPr lang="sv-SE" sz="2000" b="1" dirty="0"/>
              <a:t>Vad finns det för tillvägagångssätt för att hjälpa personer att känna sig mer självsäkra och trygga i den här typen av situationer?</a:t>
            </a:r>
          </a:p>
          <a:p>
            <a:pPr marL="457200" lvl="1" indent="0">
              <a:lnSpc>
                <a:spcPct val="80000"/>
              </a:lnSpc>
              <a:spcBef>
                <a:spcPts val="1000"/>
              </a:spcBef>
              <a:buNone/>
            </a:pPr>
            <a:endParaRPr lang="sv-SE" sz="2000" dirty="0"/>
          </a:p>
          <a:p>
            <a:pPr lvl="1">
              <a:lnSpc>
                <a:spcPct val="80000"/>
              </a:lnSpc>
              <a:spcBef>
                <a:spcPts val="1000"/>
              </a:spcBef>
            </a:pPr>
            <a:r>
              <a:rPr lang="sv-SE" sz="2000" b="1" dirty="0"/>
              <a:t>Hur kan alla främja ett arbetsklimat för att minimera risken att den här typen av känslor uppstår hos medarbetare?</a:t>
            </a:r>
            <a:endParaRPr lang="sv-SE" sz="2000" dirty="0"/>
          </a:p>
        </p:txBody>
      </p:sp>
      <p:sp>
        <p:nvSpPr>
          <p:cNvPr id="2" name="Rubrik 1">
            <a:extLst>
              <a:ext uri="{FF2B5EF4-FFF2-40B4-BE49-F238E27FC236}">
                <a16:creationId xmlns:a16="http://schemas.microsoft.com/office/drawing/2014/main" id="{9F62F564-06C4-45FF-BCD8-8FDF9B1D40D7}"/>
              </a:ext>
            </a:extLst>
          </p:cNvPr>
          <p:cNvSpPr>
            <a:spLocks noGrp="1"/>
          </p:cNvSpPr>
          <p:nvPr>
            <p:ph type="title"/>
          </p:nvPr>
        </p:nvSpPr>
        <p:spPr>
          <a:xfrm>
            <a:off x="2165229" y="1"/>
            <a:ext cx="8660415" cy="1412874"/>
          </a:xfrm>
        </p:spPr>
        <p:txBody>
          <a:bodyPr anchor="b"/>
          <a:lstStyle/>
          <a:p>
            <a:r>
              <a:rPr lang="sv-SE" dirty="0"/>
              <a:t>24. Osäkerhet kring procedurer </a:t>
            </a:r>
          </a:p>
        </p:txBody>
      </p:sp>
      <p:sp>
        <p:nvSpPr>
          <p:cNvPr id="4" name="Platshållare för datum 3" hidden="1">
            <a:extLst>
              <a:ext uri="{FF2B5EF4-FFF2-40B4-BE49-F238E27FC236}">
                <a16:creationId xmlns:a16="http://schemas.microsoft.com/office/drawing/2014/main" id="{10EF9E04-5312-4ACC-8AE4-0F747058215D}"/>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E49F919E-CBE4-4128-A465-8DCB1417B27A}"/>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4649371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C5E1B59E-CBA9-495D-9015-0898A3D60215}"/>
              </a:ext>
            </a:extLst>
          </p:cNvPr>
          <p:cNvSpPr>
            <a:spLocks noGrp="1"/>
          </p:cNvSpPr>
          <p:nvPr>
            <p:ph idx="1"/>
          </p:nvPr>
        </p:nvSpPr>
        <p:spPr>
          <a:xfrm>
            <a:off x="1465745" y="1621766"/>
            <a:ext cx="9359900" cy="4528868"/>
          </a:xfrm>
        </p:spPr>
        <p:txBody>
          <a:bodyPr>
            <a:normAutofit fontScale="92500" lnSpcReduction="10000"/>
          </a:bodyPr>
          <a:lstStyle/>
          <a:p>
            <a:pPr marL="0" lvl="0" indent="0">
              <a:buNone/>
            </a:pPr>
            <a:r>
              <a:rPr lang="sv-SE" sz="2200" dirty="0"/>
              <a:t>Du har en ny kollega på jobbet som är ivrig att lära sig och gör ett bra jobb överlag. Personen tycks dock ha svårt att be om hjälp där det kanske hade behövts och du upptäcker flera misstag som hade kunnat undvikas om du eller någon annat hade känt till situationen. Dessa misstag har lett till onödigt lidande för djuren och irriterade forskare. Du är rädd att den nya kollegan inte vågar fråga av rädsla att verka okunnig eller tjatig och du har heller inte tid att observera allt kollegan gör för att säkerställa att det går rätt till. </a:t>
            </a:r>
          </a:p>
          <a:p>
            <a:pPr marL="0" lvl="0" indent="0">
              <a:buNone/>
            </a:pPr>
            <a:endParaRPr lang="sv-SE" sz="2200" dirty="0"/>
          </a:p>
          <a:p>
            <a:pPr lvl="1">
              <a:spcBef>
                <a:spcPts val="1000"/>
              </a:spcBef>
            </a:pPr>
            <a:r>
              <a:rPr lang="sv-SE" sz="2200" b="1" dirty="0"/>
              <a:t>Hur kan du prata med den nya kollegan om problematiken?</a:t>
            </a:r>
          </a:p>
          <a:p>
            <a:pPr marL="457200" lvl="1" indent="0">
              <a:spcBef>
                <a:spcPts val="1000"/>
              </a:spcBef>
              <a:buNone/>
            </a:pPr>
            <a:endParaRPr lang="sv-SE" sz="2200" dirty="0"/>
          </a:p>
          <a:p>
            <a:pPr lvl="1">
              <a:spcBef>
                <a:spcPts val="1000"/>
              </a:spcBef>
            </a:pPr>
            <a:r>
              <a:rPr lang="sv-SE" sz="2200" b="1" dirty="0"/>
              <a:t>Borde den nya kollegan få varningar eller ligger det på chefen och mer erfarna kollegor att se till att den här typen av problematik inte uppstår? </a:t>
            </a:r>
          </a:p>
          <a:p>
            <a:pPr lvl="1">
              <a:spcBef>
                <a:spcPts val="1000"/>
              </a:spcBef>
            </a:pPr>
            <a:endParaRPr lang="sv-SE" sz="2200" b="1" dirty="0"/>
          </a:p>
          <a:p>
            <a:pPr lvl="1">
              <a:spcBef>
                <a:spcPts val="1000"/>
              </a:spcBef>
            </a:pPr>
            <a:r>
              <a:rPr lang="sv-SE" sz="2200" b="1" dirty="0"/>
              <a:t>Hur kan en introduktion och mentorskap av nya personer utformas så att alla känner sig säkra och trygga i sin arbetsroll, och att be om hjälp? </a:t>
            </a:r>
            <a:endParaRPr lang="sv-SE" sz="2200" dirty="0"/>
          </a:p>
          <a:p>
            <a:pPr lvl="1"/>
            <a:endParaRPr lang="sv-SE" dirty="0"/>
          </a:p>
          <a:p>
            <a:endParaRPr lang="sv-SE" dirty="0"/>
          </a:p>
        </p:txBody>
      </p:sp>
      <p:sp>
        <p:nvSpPr>
          <p:cNvPr id="2" name="Rubrik 1">
            <a:extLst>
              <a:ext uri="{FF2B5EF4-FFF2-40B4-BE49-F238E27FC236}">
                <a16:creationId xmlns:a16="http://schemas.microsoft.com/office/drawing/2014/main" id="{E5943932-4B3C-4DD2-AD2C-4B0037F626A0}"/>
              </a:ext>
            </a:extLst>
          </p:cNvPr>
          <p:cNvSpPr>
            <a:spLocks noGrp="1"/>
          </p:cNvSpPr>
          <p:nvPr>
            <p:ph type="title"/>
          </p:nvPr>
        </p:nvSpPr>
        <p:spPr>
          <a:xfrm>
            <a:off x="2165229" y="1"/>
            <a:ext cx="8660415" cy="1440610"/>
          </a:xfrm>
        </p:spPr>
        <p:txBody>
          <a:bodyPr anchor="b"/>
          <a:lstStyle/>
          <a:p>
            <a:r>
              <a:rPr lang="sv-SE" dirty="0"/>
              <a:t>25. Oerfarna kollegor</a:t>
            </a:r>
          </a:p>
        </p:txBody>
      </p:sp>
      <p:sp>
        <p:nvSpPr>
          <p:cNvPr id="4" name="Platshållare för datum 3" hidden="1">
            <a:extLst>
              <a:ext uri="{FF2B5EF4-FFF2-40B4-BE49-F238E27FC236}">
                <a16:creationId xmlns:a16="http://schemas.microsoft.com/office/drawing/2014/main" id="{4F3E07B9-3014-4294-964D-1C13796432E1}"/>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8403B68B-9A12-4FCF-957D-205067A61F0B}"/>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3559316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09A2F0-2F7B-4C77-B9D6-84F9B4BEC9B6}"/>
              </a:ext>
            </a:extLst>
          </p:cNvPr>
          <p:cNvSpPr>
            <a:spLocks noGrp="1"/>
          </p:cNvSpPr>
          <p:nvPr>
            <p:ph type="title"/>
          </p:nvPr>
        </p:nvSpPr>
        <p:spPr>
          <a:xfrm>
            <a:off x="1416050" y="2830513"/>
            <a:ext cx="9359900" cy="1196974"/>
          </a:xfrm>
        </p:spPr>
        <p:txBody>
          <a:bodyPr/>
          <a:lstStyle/>
          <a:p>
            <a:pPr algn="ctr"/>
            <a:r>
              <a:rPr lang="sv-SE" sz="5400" b="1" dirty="0"/>
              <a:t>Arbetsuppgifter och djurvälfärd</a:t>
            </a:r>
          </a:p>
        </p:txBody>
      </p:sp>
    </p:spTree>
    <p:extLst>
      <p:ext uri="{BB962C8B-B14F-4D97-AF65-F5344CB8AC3E}">
        <p14:creationId xmlns:p14="http://schemas.microsoft.com/office/powerpoint/2010/main" val="2551600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C978F10F-FA30-4BE3-BABF-7DAD01437F17}"/>
              </a:ext>
            </a:extLst>
          </p:cNvPr>
          <p:cNvSpPr>
            <a:spLocks noGrp="1"/>
          </p:cNvSpPr>
          <p:nvPr>
            <p:ph idx="1"/>
          </p:nvPr>
        </p:nvSpPr>
        <p:spPr>
          <a:xfrm>
            <a:off x="1465745" y="1725283"/>
            <a:ext cx="9359900" cy="4188155"/>
          </a:xfrm>
        </p:spPr>
        <p:txBody>
          <a:bodyPr/>
          <a:lstStyle/>
          <a:p>
            <a:pPr marL="0" lvl="0" indent="0">
              <a:lnSpc>
                <a:spcPct val="80000"/>
              </a:lnSpc>
              <a:buNone/>
            </a:pPr>
            <a:r>
              <a:rPr lang="sv-SE" sz="2000" dirty="0"/>
              <a:t>En medarbetare är mån om djurvälfärden och tar alltid god tid på sig vid matning och rengöring av djurens boyta för att byta ut berikning och interagera med djuren. Detta kan leda till att medarbetaren kanske jobbar lite långsammare jämfört med andra kollegor och en frustration kan ibland uppstå då vissa får mer gjort på kortare tid. </a:t>
            </a:r>
          </a:p>
          <a:p>
            <a:pPr marL="0" lvl="0" indent="0">
              <a:lnSpc>
                <a:spcPct val="80000"/>
              </a:lnSpc>
              <a:buNone/>
            </a:pPr>
            <a:r>
              <a:rPr lang="sv-SE" sz="2000" dirty="0"/>
              <a:t>Kollegorna menar att det går att tillgodose djurens behov och välfärd utan att ta så lång tid på sig och att alla borde sträva efter att ha samma arbetsbelastning. </a:t>
            </a:r>
          </a:p>
          <a:p>
            <a:pPr marL="0" lvl="0" indent="0">
              <a:lnSpc>
                <a:spcPct val="80000"/>
              </a:lnSpc>
              <a:buNone/>
            </a:pPr>
            <a:endParaRPr lang="sv-SE" sz="2000" dirty="0"/>
          </a:p>
          <a:p>
            <a:pPr lvl="1">
              <a:lnSpc>
                <a:spcPct val="80000"/>
              </a:lnSpc>
              <a:spcBef>
                <a:spcPts val="1000"/>
              </a:spcBef>
            </a:pPr>
            <a:r>
              <a:rPr lang="sv-SE" sz="2000" b="1" dirty="0"/>
              <a:t>Hur skulle du kommunicera detta till din kollega utan att såra personens känslor?</a:t>
            </a:r>
          </a:p>
          <a:p>
            <a:pPr marL="457200" lvl="1" indent="0">
              <a:lnSpc>
                <a:spcPct val="80000"/>
              </a:lnSpc>
              <a:spcBef>
                <a:spcPts val="1000"/>
              </a:spcBef>
              <a:buNone/>
            </a:pPr>
            <a:endParaRPr lang="sv-SE" sz="2000" dirty="0"/>
          </a:p>
          <a:p>
            <a:pPr lvl="1">
              <a:lnSpc>
                <a:spcPct val="80000"/>
              </a:lnSpc>
              <a:spcBef>
                <a:spcPts val="1000"/>
              </a:spcBef>
            </a:pPr>
            <a:r>
              <a:rPr lang="sv-SE" sz="2000" b="1" dirty="0"/>
              <a:t>Hur kan man komma fram till en lösning som känns bra för alla? </a:t>
            </a:r>
            <a:endParaRPr lang="sv-SE" sz="2000" dirty="0"/>
          </a:p>
        </p:txBody>
      </p:sp>
      <p:sp>
        <p:nvSpPr>
          <p:cNvPr id="2" name="Rubrik 1">
            <a:extLst>
              <a:ext uri="{FF2B5EF4-FFF2-40B4-BE49-F238E27FC236}">
                <a16:creationId xmlns:a16="http://schemas.microsoft.com/office/drawing/2014/main" id="{47CE9467-50E4-4FFE-8795-ECA55AC7E710}"/>
              </a:ext>
            </a:extLst>
          </p:cNvPr>
          <p:cNvSpPr>
            <a:spLocks noGrp="1"/>
          </p:cNvSpPr>
          <p:nvPr>
            <p:ph type="title"/>
          </p:nvPr>
        </p:nvSpPr>
        <p:spPr>
          <a:xfrm>
            <a:off x="2173857" y="0"/>
            <a:ext cx="8651788" cy="1449237"/>
          </a:xfrm>
        </p:spPr>
        <p:txBody>
          <a:bodyPr anchor="b"/>
          <a:lstStyle/>
          <a:p>
            <a:r>
              <a:rPr lang="sv-SE" dirty="0"/>
              <a:t>1. Effektivitet</a:t>
            </a:r>
          </a:p>
        </p:txBody>
      </p:sp>
      <p:sp>
        <p:nvSpPr>
          <p:cNvPr id="4" name="Platshållare för datum 3" hidden="1">
            <a:extLst>
              <a:ext uri="{FF2B5EF4-FFF2-40B4-BE49-F238E27FC236}">
                <a16:creationId xmlns:a16="http://schemas.microsoft.com/office/drawing/2014/main" id="{59C72457-5381-453D-95BB-3471AAE191B5}"/>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65E7F49A-2F90-48AF-9685-DE4DD46FE763}"/>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451188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6FF5CC88-E091-4D50-B819-EB2EE82E7047}"/>
              </a:ext>
            </a:extLst>
          </p:cNvPr>
          <p:cNvSpPr>
            <a:spLocks noGrp="1"/>
          </p:cNvSpPr>
          <p:nvPr>
            <p:ph idx="1"/>
          </p:nvPr>
        </p:nvSpPr>
        <p:spPr>
          <a:xfrm>
            <a:off x="1465745" y="1716657"/>
            <a:ext cx="9359900" cy="4442603"/>
          </a:xfrm>
        </p:spPr>
        <p:txBody>
          <a:bodyPr>
            <a:noAutofit/>
          </a:bodyPr>
          <a:lstStyle/>
          <a:p>
            <a:pPr marL="0" lvl="0" indent="0">
              <a:lnSpc>
                <a:spcPct val="80000"/>
              </a:lnSpc>
              <a:buNone/>
            </a:pPr>
            <a:r>
              <a:rPr lang="sv-SE" sz="2000" dirty="0"/>
              <a:t>Du hoppar in för en kollega som har semester och upptäcker att personen verkar ge betydligt mindre berikning och bomaterial än vad du själv och andra kollegor gör. Efter att ha påpekat detta svarar personen att djuren inte behöver mer och att de ändå inte använder materialet särskilt mycket... Du oroar dig för att kollegan inte bryr sig så mycket om djuren som man skulle önska eller rentav inte har prioriterat dessa saker på grund av lathet eller tidsbrist vilket skapar irritation och oro. </a:t>
            </a:r>
          </a:p>
          <a:p>
            <a:pPr marL="0" lvl="0" indent="0">
              <a:lnSpc>
                <a:spcPct val="80000"/>
              </a:lnSpc>
              <a:buNone/>
            </a:pPr>
            <a:endParaRPr lang="sv-SE" sz="2000" dirty="0"/>
          </a:p>
          <a:p>
            <a:pPr lvl="1">
              <a:lnSpc>
                <a:spcPct val="80000"/>
              </a:lnSpc>
              <a:spcBef>
                <a:spcPts val="1000"/>
              </a:spcBef>
            </a:pPr>
            <a:r>
              <a:rPr lang="sv-SE" sz="2000" b="1" dirty="0"/>
              <a:t>Hur skulle du ta upp ditt sätt att se på saken med kollegan?</a:t>
            </a:r>
            <a:r>
              <a:rPr lang="sv-SE" sz="2000" dirty="0"/>
              <a:t> </a:t>
            </a:r>
          </a:p>
          <a:p>
            <a:pPr marL="457200" lvl="1" indent="0">
              <a:lnSpc>
                <a:spcPct val="80000"/>
              </a:lnSpc>
              <a:spcBef>
                <a:spcPts val="1000"/>
              </a:spcBef>
              <a:buNone/>
            </a:pPr>
            <a:endParaRPr lang="sv-SE" sz="2000" dirty="0"/>
          </a:p>
          <a:p>
            <a:pPr lvl="1">
              <a:lnSpc>
                <a:spcPct val="80000"/>
              </a:lnSpc>
              <a:spcBef>
                <a:spcPts val="1000"/>
              </a:spcBef>
            </a:pPr>
            <a:r>
              <a:rPr lang="sv-SE" sz="2000" b="1" dirty="0"/>
              <a:t>Hur kan man försäkra sig om att alla som tar hand om djuren är överens om hur de ska tas omhand och vad de behöver? </a:t>
            </a:r>
          </a:p>
          <a:p>
            <a:pPr marL="457200" lvl="1" indent="0">
              <a:lnSpc>
                <a:spcPct val="80000"/>
              </a:lnSpc>
              <a:spcBef>
                <a:spcPts val="1000"/>
              </a:spcBef>
              <a:buNone/>
            </a:pPr>
            <a:endParaRPr lang="sv-SE" sz="2000" dirty="0"/>
          </a:p>
          <a:p>
            <a:pPr lvl="1">
              <a:lnSpc>
                <a:spcPct val="80000"/>
              </a:lnSpc>
              <a:spcBef>
                <a:spcPts val="1000"/>
              </a:spcBef>
            </a:pPr>
            <a:r>
              <a:rPr lang="sv-SE" sz="2000" b="1" dirty="0"/>
              <a:t>Hur kan ett arbetsklimat med högt i tak främjas, där alla kan lyfta liknande situationer med varandra?</a:t>
            </a:r>
            <a:endParaRPr lang="sv-SE" sz="2000" dirty="0"/>
          </a:p>
        </p:txBody>
      </p:sp>
      <p:sp>
        <p:nvSpPr>
          <p:cNvPr id="2" name="Rubrik 1">
            <a:extLst>
              <a:ext uri="{FF2B5EF4-FFF2-40B4-BE49-F238E27FC236}">
                <a16:creationId xmlns:a16="http://schemas.microsoft.com/office/drawing/2014/main" id="{08D9FD6F-A944-40ED-B90F-8375BAB78C59}"/>
              </a:ext>
            </a:extLst>
          </p:cNvPr>
          <p:cNvSpPr>
            <a:spLocks noGrp="1"/>
          </p:cNvSpPr>
          <p:nvPr>
            <p:ph type="title"/>
          </p:nvPr>
        </p:nvSpPr>
        <p:spPr>
          <a:xfrm>
            <a:off x="2173857" y="0"/>
            <a:ext cx="8651788" cy="1457864"/>
          </a:xfrm>
        </p:spPr>
        <p:txBody>
          <a:bodyPr anchor="b"/>
          <a:lstStyle/>
          <a:p>
            <a:r>
              <a:rPr lang="sv-SE" dirty="0"/>
              <a:t>2. Olika synsätt</a:t>
            </a:r>
          </a:p>
        </p:txBody>
      </p:sp>
      <p:sp>
        <p:nvSpPr>
          <p:cNvPr id="4" name="Platshållare för datum 3" hidden="1">
            <a:extLst>
              <a:ext uri="{FF2B5EF4-FFF2-40B4-BE49-F238E27FC236}">
                <a16:creationId xmlns:a16="http://schemas.microsoft.com/office/drawing/2014/main" id="{D392866C-C95D-4835-BF58-FB48A78B7417}"/>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EB9E1035-D8DD-4092-B187-1B10C07D08DD}"/>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207808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B9CCF363-0AB5-4C2C-99AE-C105DEFDE4EF}"/>
              </a:ext>
            </a:extLst>
          </p:cNvPr>
          <p:cNvSpPr>
            <a:spLocks noGrp="1"/>
          </p:cNvSpPr>
          <p:nvPr>
            <p:ph idx="1"/>
          </p:nvPr>
        </p:nvSpPr>
        <p:spPr>
          <a:xfrm>
            <a:off x="1465745" y="1725283"/>
            <a:ext cx="9359900" cy="4188155"/>
          </a:xfrm>
        </p:spPr>
        <p:txBody>
          <a:bodyPr/>
          <a:lstStyle/>
          <a:p>
            <a:pPr marL="0" lvl="0" indent="0">
              <a:lnSpc>
                <a:spcPct val="80000"/>
              </a:lnSpc>
              <a:buNone/>
            </a:pPr>
            <a:r>
              <a:rPr lang="sv-SE" sz="2000" dirty="0"/>
              <a:t>Du är en erfaren djurtekniker som nyss har bytt avdelning. På den nya avdelningen märker du snart hur det slarvas med diverse uppgifter. Journaler uppdateras inte som de ska, djurens utrymmen görs inte rent tillräckligt och det slarvas med hygienrutiner. Du vet att djuren har det bra och att personalen bryr sig om djuren men du är rädd att anläggningen skulle få anmärkningar vid en eventuell kontroll av Länsstyrelsen. Du känner dig inte bekväm att ta upp problemen eftersom du är ny och du inte vill trampa någon på tårna.</a:t>
            </a:r>
          </a:p>
          <a:p>
            <a:pPr marL="0" lvl="0" indent="0">
              <a:lnSpc>
                <a:spcPct val="80000"/>
              </a:lnSpc>
              <a:buNone/>
            </a:pPr>
            <a:endParaRPr lang="sv-SE" sz="2000" dirty="0"/>
          </a:p>
          <a:p>
            <a:pPr lvl="1">
              <a:lnSpc>
                <a:spcPct val="80000"/>
              </a:lnSpc>
              <a:spcBef>
                <a:spcPts val="1000"/>
              </a:spcBef>
            </a:pPr>
            <a:r>
              <a:rPr lang="sv-SE" sz="2000" b="1" dirty="0"/>
              <a:t>Vilka bör man vända sig till i den här situationen?</a:t>
            </a:r>
          </a:p>
          <a:p>
            <a:pPr marL="457200" lvl="1" indent="0">
              <a:lnSpc>
                <a:spcPct val="80000"/>
              </a:lnSpc>
              <a:spcBef>
                <a:spcPts val="1000"/>
              </a:spcBef>
              <a:buNone/>
            </a:pPr>
            <a:endParaRPr lang="sv-SE" sz="2000" dirty="0"/>
          </a:p>
          <a:p>
            <a:pPr lvl="1">
              <a:lnSpc>
                <a:spcPct val="80000"/>
              </a:lnSpc>
              <a:spcBef>
                <a:spcPts val="1000"/>
              </a:spcBef>
            </a:pPr>
            <a:r>
              <a:rPr lang="sv-SE" sz="2000" b="1" dirty="0"/>
              <a:t>Hur kan du prata med dina kollegor utan att irritation och osämja uppstår?</a:t>
            </a:r>
            <a:endParaRPr lang="sv-SE" sz="2000" dirty="0"/>
          </a:p>
        </p:txBody>
      </p:sp>
      <p:sp>
        <p:nvSpPr>
          <p:cNvPr id="2" name="Rubrik 1">
            <a:extLst>
              <a:ext uri="{FF2B5EF4-FFF2-40B4-BE49-F238E27FC236}">
                <a16:creationId xmlns:a16="http://schemas.microsoft.com/office/drawing/2014/main" id="{ECABBDCF-D694-4765-BA12-D5E74245BB0A}"/>
              </a:ext>
            </a:extLst>
          </p:cNvPr>
          <p:cNvSpPr>
            <a:spLocks noGrp="1"/>
          </p:cNvSpPr>
          <p:nvPr>
            <p:ph type="title"/>
          </p:nvPr>
        </p:nvSpPr>
        <p:spPr>
          <a:xfrm>
            <a:off x="2173857" y="1"/>
            <a:ext cx="8651788" cy="1431984"/>
          </a:xfrm>
        </p:spPr>
        <p:txBody>
          <a:bodyPr anchor="b"/>
          <a:lstStyle/>
          <a:p>
            <a:r>
              <a:rPr lang="sv-SE" dirty="0"/>
              <a:t>3. Att uppfylla lagkraven</a:t>
            </a:r>
          </a:p>
        </p:txBody>
      </p:sp>
      <p:sp>
        <p:nvSpPr>
          <p:cNvPr id="4" name="Platshållare för datum 3" hidden="1">
            <a:extLst>
              <a:ext uri="{FF2B5EF4-FFF2-40B4-BE49-F238E27FC236}">
                <a16:creationId xmlns:a16="http://schemas.microsoft.com/office/drawing/2014/main" id="{DB51367C-F00B-4FE7-BF32-EBE5007B6844}"/>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77337426-5D34-47BA-B12A-C9B78F95C220}"/>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1650819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642832D-7D73-400D-B370-B218182DD577}"/>
              </a:ext>
            </a:extLst>
          </p:cNvPr>
          <p:cNvSpPr>
            <a:spLocks noGrp="1"/>
          </p:cNvSpPr>
          <p:nvPr>
            <p:ph idx="1"/>
          </p:nvPr>
        </p:nvSpPr>
        <p:spPr>
          <a:xfrm>
            <a:off x="1465745" y="1733909"/>
            <a:ext cx="9359900" cy="4179529"/>
          </a:xfrm>
        </p:spPr>
        <p:txBody>
          <a:bodyPr/>
          <a:lstStyle/>
          <a:p>
            <a:pPr marL="0" lvl="0" indent="0">
              <a:lnSpc>
                <a:spcPct val="80000"/>
              </a:lnSpc>
              <a:buNone/>
            </a:pPr>
            <a:r>
              <a:rPr lang="sv-SE" sz="2000" dirty="0"/>
              <a:t>En medarbetare, som alltid sköter sig bra och tar väl hand om djuren, har en dag försovit sig. På grund av detta blir matningen i en metabolisk studie en timme försenad. Den ansvariga forskaren blir arg och rapporterar medarbetaren till chefen som ringer upp medarbetaren. </a:t>
            </a:r>
          </a:p>
          <a:p>
            <a:pPr marL="0" lvl="0" indent="0">
              <a:lnSpc>
                <a:spcPct val="80000"/>
              </a:lnSpc>
              <a:buNone/>
            </a:pPr>
            <a:endParaRPr lang="sv-SE" sz="2000" dirty="0"/>
          </a:p>
          <a:p>
            <a:pPr lvl="1">
              <a:lnSpc>
                <a:spcPct val="80000"/>
              </a:lnSpc>
              <a:spcBef>
                <a:spcPts val="1000"/>
              </a:spcBef>
            </a:pPr>
            <a:r>
              <a:rPr lang="sv-SE" sz="2000" b="1" dirty="0"/>
              <a:t>Vad skulle du ha gjort i den här situationen? Borde medarbetaren ha blivit tillrättavisad? </a:t>
            </a:r>
          </a:p>
          <a:p>
            <a:pPr lvl="1">
              <a:lnSpc>
                <a:spcPct val="80000"/>
              </a:lnSpc>
              <a:spcBef>
                <a:spcPts val="1000"/>
              </a:spcBef>
            </a:pPr>
            <a:endParaRPr lang="sv-SE" sz="2000" dirty="0"/>
          </a:p>
          <a:p>
            <a:pPr lvl="1">
              <a:lnSpc>
                <a:spcPct val="80000"/>
              </a:lnSpc>
              <a:spcBef>
                <a:spcPts val="1000"/>
              </a:spcBef>
            </a:pPr>
            <a:r>
              <a:rPr lang="sv-SE" sz="2000" b="1" dirty="0"/>
              <a:t>Vad säger situationen om arbetsplatsens kultur? </a:t>
            </a:r>
          </a:p>
          <a:p>
            <a:pPr marL="457200" lvl="1" indent="0">
              <a:lnSpc>
                <a:spcPct val="80000"/>
              </a:lnSpc>
              <a:spcBef>
                <a:spcPts val="1000"/>
              </a:spcBef>
              <a:buNone/>
            </a:pPr>
            <a:endParaRPr lang="sv-SE" sz="2000" dirty="0"/>
          </a:p>
          <a:p>
            <a:pPr lvl="1">
              <a:lnSpc>
                <a:spcPct val="80000"/>
              </a:lnSpc>
              <a:spcBef>
                <a:spcPts val="1000"/>
              </a:spcBef>
            </a:pPr>
            <a:r>
              <a:rPr lang="sv-SE" sz="2000" b="1" dirty="0"/>
              <a:t>Hur kan den här typen av situation undvikas i framtiden enligt dig?</a:t>
            </a:r>
            <a:endParaRPr lang="sv-SE" sz="2000" dirty="0"/>
          </a:p>
        </p:txBody>
      </p:sp>
      <p:sp>
        <p:nvSpPr>
          <p:cNvPr id="2" name="Rubrik 1">
            <a:extLst>
              <a:ext uri="{FF2B5EF4-FFF2-40B4-BE49-F238E27FC236}">
                <a16:creationId xmlns:a16="http://schemas.microsoft.com/office/drawing/2014/main" id="{D152A8BB-E129-4421-BA67-274D16705FBE}"/>
              </a:ext>
            </a:extLst>
          </p:cNvPr>
          <p:cNvSpPr>
            <a:spLocks noGrp="1"/>
          </p:cNvSpPr>
          <p:nvPr>
            <p:ph type="title"/>
          </p:nvPr>
        </p:nvSpPr>
        <p:spPr>
          <a:xfrm>
            <a:off x="2173857" y="0"/>
            <a:ext cx="8651788" cy="1449237"/>
          </a:xfrm>
        </p:spPr>
        <p:txBody>
          <a:bodyPr anchor="b"/>
          <a:lstStyle/>
          <a:p>
            <a:r>
              <a:rPr lang="sv-SE" dirty="0"/>
              <a:t>4. Försenad procedur i försök</a:t>
            </a:r>
          </a:p>
        </p:txBody>
      </p:sp>
      <p:sp>
        <p:nvSpPr>
          <p:cNvPr id="4" name="Platshållare för datum 3" hidden="1">
            <a:extLst>
              <a:ext uri="{FF2B5EF4-FFF2-40B4-BE49-F238E27FC236}">
                <a16:creationId xmlns:a16="http://schemas.microsoft.com/office/drawing/2014/main" id="{6E65922C-9899-4738-8FFA-6A0F0211A798}"/>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3597CD66-926B-448A-8C12-D7BD5DB415EC}"/>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2258874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A4BECCA-A7ED-4452-90DC-109764D59898}"/>
              </a:ext>
            </a:extLst>
          </p:cNvPr>
          <p:cNvSpPr>
            <a:spLocks noGrp="1"/>
          </p:cNvSpPr>
          <p:nvPr>
            <p:ph idx="1"/>
          </p:nvPr>
        </p:nvSpPr>
        <p:spPr>
          <a:xfrm>
            <a:off x="1465745" y="1621765"/>
            <a:ext cx="9359900" cy="4546121"/>
          </a:xfrm>
        </p:spPr>
        <p:txBody>
          <a:bodyPr>
            <a:noAutofit/>
          </a:bodyPr>
          <a:lstStyle/>
          <a:p>
            <a:pPr marL="0" lvl="0" indent="0">
              <a:lnSpc>
                <a:spcPct val="80000"/>
              </a:lnSpc>
              <a:buNone/>
            </a:pPr>
            <a:r>
              <a:rPr lang="sv-SE" sz="2000" dirty="0"/>
              <a:t>Du står i djurrummet och arbetar när du ser en forskare komma in och inte följa hygienreglerna. Personen kanske tar i djuren utan handskar, sätter ned material på golvet eller struntar i skyddsrock. Du vet att en brist i hygienrutinerna kan få stora konsekvenser och i värsta fall leda till att massor av djur måste avlivas men du känner dig inte bekväm med att säga till forskaren. Tänk om personen blir arg? Eller inte lyssnar på dig som djurtekniker?</a:t>
            </a:r>
          </a:p>
          <a:p>
            <a:pPr marL="0" lvl="0" indent="0">
              <a:lnSpc>
                <a:spcPct val="80000"/>
              </a:lnSpc>
              <a:spcBef>
                <a:spcPts val="600"/>
              </a:spcBef>
              <a:buNone/>
            </a:pPr>
            <a:endParaRPr lang="sv-SE" sz="2000" dirty="0"/>
          </a:p>
          <a:p>
            <a:pPr lvl="1">
              <a:lnSpc>
                <a:spcPct val="80000"/>
              </a:lnSpc>
              <a:spcBef>
                <a:spcPts val="600"/>
              </a:spcBef>
            </a:pPr>
            <a:r>
              <a:rPr lang="sv-SE" sz="2000" b="1" dirty="0"/>
              <a:t>Hur kan du bemöta forskaren i den här situationen?</a:t>
            </a:r>
            <a:r>
              <a:rPr lang="sv-SE" sz="2000" dirty="0"/>
              <a:t> </a:t>
            </a:r>
          </a:p>
          <a:p>
            <a:pPr lvl="1">
              <a:lnSpc>
                <a:spcPct val="80000"/>
              </a:lnSpc>
              <a:spcBef>
                <a:spcPts val="600"/>
              </a:spcBef>
            </a:pPr>
            <a:endParaRPr lang="sv-SE" sz="2000" dirty="0"/>
          </a:p>
          <a:p>
            <a:pPr lvl="1">
              <a:lnSpc>
                <a:spcPct val="80000"/>
              </a:lnSpc>
              <a:spcBef>
                <a:spcPts val="600"/>
              </a:spcBef>
            </a:pPr>
            <a:r>
              <a:rPr lang="sv-SE" sz="2000" b="1" dirty="0"/>
              <a:t>Känner du dig som djurtekniker trygg i din befogenhet att säga till personen? Om inte, varför?</a:t>
            </a:r>
          </a:p>
          <a:p>
            <a:pPr lvl="1">
              <a:lnSpc>
                <a:spcPct val="80000"/>
              </a:lnSpc>
              <a:spcBef>
                <a:spcPts val="600"/>
              </a:spcBef>
            </a:pPr>
            <a:endParaRPr lang="sv-SE" sz="2000" dirty="0"/>
          </a:p>
          <a:p>
            <a:pPr lvl="1">
              <a:lnSpc>
                <a:spcPct val="80000"/>
              </a:lnSpc>
              <a:spcBef>
                <a:spcPts val="600"/>
              </a:spcBef>
            </a:pPr>
            <a:r>
              <a:rPr lang="sv-SE" sz="2000" b="1" dirty="0"/>
              <a:t>Vad kan göras för att minska risken att det sker igen? </a:t>
            </a:r>
          </a:p>
          <a:p>
            <a:pPr lvl="1">
              <a:lnSpc>
                <a:spcPct val="80000"/>
              </a:lnSpc>
              <a:spcBef>
                <a:spcPts val="600"/>
              </a:spcBef>
            </a:pPr>
            <a:endParaRPr lang="sv-SE" sz="2000" b="1" dirty="0"/>
          </a:p>
          <a:p>
            <a:pPr lvl="1">
              <a:lnSpc>
                <a:spcPct val="80000"/>
              </a:lnSpc>
              <a:spcBef>
                <a:spcPts val="600"/>
              </a:spcBef>
            </a:pPr>
            <a:r>
              <a:rPr lang="sv-SE" sz="2000" b="1" dirty="0"/>
              <a:t>Har chefer och verksamhetsledare något ansvar i detta enligt dig?</a:t>
            </a:r>
            <a:endParaRPr lang="sv-SE" sz="2000" dirty="0"/>
          </a:p>
        </p:txBody>
      </p:sp>
      <p:sp>
        <p:nvSpPr>
          <p:cNvPr id="2" name="Rubrik 1">
            <a:extLst>
              <a:ext uri="{FF2B5EF4-FFF2-40B4-BE49-F238E27FC236}">
                <a16:creationId xmlns:a16="http://schemas.microsoft.com/office/drawing/2014/main" id="{64E86925-2324-421C-BD5E-6B10289D997B}"/>
              </a:ext>
            </a:extLst>
          </p:cNvPr>
          <p:cNvSpPr>
            <a:spLocks noGrp="1"/>
          </p:cNvSpPr>
          <p:nvPr>
            <p:ph type="title"/>
          </p:nvPr>
        </p:nvSpPr>
        <p:spPr>
          <a:xfrm>
            <a:off x="2165229" y="1"/>
            <a:ext cx="8660415" cy="1412874"/>
          </a:xfrm>
        </p:spPr>
        <p:txBody>
          <a:bodyPr anchor="b"/>
          <a:lstStyle/>
          <a:p>
            <a:r>
              <a:rPr lang="sv-SE" dirty="0"/>
              <a:t>5. Brist i rutiner</a:t>
            </a:r>
          </a:p>
        </p:txBody>
      </p:sp>
      <p:sp>
        <p:nvSpPr>
          <p:cNvPr id="4" name="Platshållare för datum 3" hidden="1">
            <a:extLst>
              <a:ext uri="{FF2B5EF4-FFF2-40B4-BE49-F238E27FC236}">
                <a16:creationId xmlns:a16="http://schemas.microsoft.com/office/drawing/2014/main" id="{9DC6AD1D-82F7-4607-AFA8-49549DE3F951}"/>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A7EC0ECA-2C8F-41D2-991D-6C89A5F9ABC9}"/>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2805082518"/>
      </p:ext>
    </p:extLst>
  </p:cSld>
  <p:clrMapOvr>
    <a:masterClrMapping/>
  </p:clrMapOvr>
</p:sld>
</file>

<file path=ppt/theme/theme1.xml><?xml version="1.0" encoding="utf-8"?>
<a:theme xmlns:a="http://schemas.openxmlformats.org/drawingml/2006/main" name="S3R">
  <a:themeElements>
    <a:clrScheme name="Office-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S3RC mall svenska" id="{6B6D3CEF-384C-4EBA-BF23-D70991BE7BF3}" vid="{12170DC5-E10A-4190-94DF-237C41EA393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S3RC mall svenska bredbild</Template>
  <TotalTime>192</TotalTime>
  <Words>3308</Words>
  <Application>Microsoft Office PowerPoint</Application>
  <PresentationFormat>Bredbild</PresentationFormat>
  <Paragraphs>262</Paragraphs>
  <Slides>32</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32</vt:i4>
      </vt:variant>
    </vt:vector>
  </HeadingPairs>
  <TitlesOfParts>
    <vt:vector size="37" baseType="lpstr">
      <vt:lpstr>Arial</vt:lpstr>
      <vt:lpstr>Calibri</vt:lpstr>
      <vt:lpstr>Calibri Light</vt:lpstr>
      <vt:lpstr>Times New Roman</vt:lpstr>
      <vt:lpstr>S3R</vt:lpstr>
      <vt:lpstr>Culture of Care – Scenarier på arbetsplatsen</vt:lpstr>
      <vt:lpstr>Vad är Culture of care?</vt:lpstr>
      <vt:lpstr>Hur ska detta verktyg användas?</vt:lpstr>
      <vt:lpstr>Arbetsuppgifter och djurvälfärd</vt:lpstr>
      <vt:lpstr>1. Effektivitet</vt:lpstr>
      <vt:lpstr>2. Olika synsätt</vt:lpstr>
      <vt:lpstr>3. Att uppfylla lagkraven</vt:lpstr>
      <vt:lpstr>4. Försenad procedur i försök</vt:lpstr>
      <vt:lpstr>5. Brist i rutiner</vt:lpstr>
      <vt:lpstr>6. Tankspridda kollegor</vt:lpstr>
      <vt:lpstr>Arbetsbelastning</vt:lpstr>
      <vt:lpstr>7. Ojämn arbetsbelastning</vt:lpstr>
      <vt:lpstr>8. Ergonomi</vt:lpstr>
      <vt:lpstr>9. Efterfrågad kompetens</vt:lpstr>
      <vt:lpstr>10. Tung arbetsbelastning</vt:lpstr>
      <vt:lpstr>Attityd och bemötande</vt:lpstr>
      <vt:lpstr>11. Passiv aggressivitet</vt:lpstr>
      <vt:lpstr>12. Höjda röster</vt:lpstr>
      <vt:lpstr>13. Felsägning</vt:lpstr>
      <vt:lpstr>14. Otillgänglig chef</vt:lpstr>
      <vt:lpstr>15. Skeptiska medarbetare</vt:lpstr>
      <vt:lpstr>16. Kollegor som skyller ifrån sig</vt:lpstr>
      <vt:lpstr>17. Otrevliga forskare</vt:lpstr>
      <vt:lpstr>18. Exkluderande kollegor</vt:lpstr>
      <vt:lpstr>19. Osämja mellan kollegor</vt:lpstr>
      <vt:lpstr>20. Den mer erfarna kollegan</vt:lpstr>
      <vt:lpstr>Självkänsla och arbetsglädje</vt:lpstr>
      <vt:lpstr>21. Obekväm med uppgiften</vt:lpstr>
      <vt:lpstr>22. Positiv feedback</vt:lpstr>
      <vt:lpstr>23. Beslut över huvudet</vt:lpstr>
      <vt:lpstr>24. Osäkerhet kring procedurer </vt:lpstr>
      <vt:lpstr>25. Oerfarna kollegor</vt:lpstr>
    </vt:vector>
  </TitlesOfParts>
  <Company>Jordbruksverket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 of care - Scenarier på arbetsplatsen</dc:title>
  <dc:creator>Jordbruksverket@jordbruksverket.se</dc:creator>
  <cp:lastModifiedBy>Emma Svensk</cp:lastModifiedBy>
  <cp:revision>16</cp:revision>
  <dcterms:created xsi:type="dcterms:W3CDTF">2024-03-05T09:58:03Z</dcterms:created>
  <dcterms:modified xsi:type="dcterms:W3CDTF">2024-03-26T14:09:31Z</dcterms:modified>
</cp:coreProperties>
</file>