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2.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Lst>
  <p:notesMasterIdLst>
    <p:notesMasterId r:id="rId37"/>
  </p:notesMasterIdLst>
  <p:sldIdLst>
    <p:sldId id="273" r:id="rId3"/>
    <p:sldId id="329" r:id="rId4"/>
    <p:sldId id="331" r:id="rId5"/>
    <p:sldId id="327" r:id="rId6"/>
    <p:sldId id="390" r:id="rId7"/>
    <p:sldId id="337" r:id="rId8"/>
    <p:sldId id="336" r:id="rId9"/>
    <p:sldId id="297" r:id="rId10"/>
    <p:sldId id="345" r:id="rId11"/>
    <p:sldId id="321" r:id="rId12"/>
    <p:sldId id="340" r:id="rId13"/>
    <p:sldId id="347" r:id="rId14"/>
    <p:sldId id="258" r:id="rId15"/>
    <p:sldId id="374" r:id="rId16"/>
    <p:sldId id="323" r:id="rId17"/>
    <p:sldId id="284" r:id="rId18"/>
    <p:sldId id="283" r:id="rId19"/>
    <p:sldId id="303" r:id="rId20"/>
    <p:sldId id="304" r:id="rId21"/>
    <p:sldId id="302" r:id="rId22"/>
    <p:sldId id="328" r:id="rId23"/>
    <p:sldId id="342" r:id="rId24"/>
    <p:sldId id="349" r:id="rId25"/>
    <p:sldId id="380" r:id="rId26"/>
    <p:sldId id="381" r:id="rId27"/>
    <p:sldId id="382" r:id="rId28"/>
    <p:sldId id="384" r:id="rId29"/>
    <p:sldId id="385" r:id="rId30"/>
    <p:sldId id="386" r:id="rId31"/>
    <p:sldId id="388" r:id="rId32"/>
    <p:sldId id="312" r:id="rId33"/>
    <p:sldId id="361" r:id="rId34"/>
    <p:sldId id="333" r:id="rId35"/>
    <p:sldId id="257"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F2F2F2"/>
    <a:srgbClr val="BD76D0"/>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93216" autoAdjust="0"/>
  </p:normalViewPr>
  <p:slideViewPr>
    <p:cSldViewPr snapToGrid="0">
      <p:cViewPr varScale="1">
        <p:scale>
          <a:sx n="84" d="100"/>
          <a:sy n="84" d="100"/>
        </p:scale>
        <p:origin x="120" y="594"/>
      </p:cViewPr>
      <p:guideLst>
        <p:guide orient="horz" pos="3612"/>
        <p:guide pos="3840"/>
      </p:guideLst>
    </p:cSldViewPr>
  </p:slideViewPr>
  <p:notesTextViewPr>
    <p:cViewPr>
      <p:scale>
        <a:sx n="1" d="1"/>
        <a:sy n="1" d="1"/>
      </p:scale>
      <p:origin x="0" y="0"/>
    </p:cViewPr>
  </p:notesTextViewPr>
  <p:sorterViewPr>
    <p:cViewPr>
      <p:scale>
        <a:sx n="100" d="100"/>
        <a:sy n="100" d="100"/>
      </p:scale>
      <p:origin x="0" y="-6342"/>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1D0F2D-9960-45BA-811B-5F6C3BF1C97C}" type="datetimeFigureOut">
              <a:rPr lang="en-SE" smtClean="0"/>
              <a:t>02/08/2024</a:t>
            </a:fld>
            <a:endParaRPr lang="en-S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510228-713A-45CA-91B4-8B256495F16B}" type="slidenum">
              <a:rPr lang="en-SE" smtClean="0"/>
              <a:t>‹#›</a:t>
            </a:fld>
            <a:endParaRPr lang="en-SE"/>
          </a:p>
        </p:txBody>
      </p:sp>
    </p:spTree>
    <p:extLst>
      <p:ext uri="{BB962C8B-B14F-4D97-AF65-F5344CB8AC3E}">
        <p14:creationId xmlns:p14="http://schemas.microsoft.com/office/powerpoint/2010/main" val="51175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0510228-713A-45CA-91B4-8B256495F16B}" type="slidenum">
              <a:rPr lang="en-SE" smtClean="0"/>
              <a:t>1</a:t>
            </a:fld>
            <a:endParaRPr lang="en-SE" dirty="0"/>
          </a:p>
        </p:txBody>
      </p:sp>
    </p:spTree>
    <p:extLst>
      <p:ext uri="{BB962C8B-B14F-4D97-AF65-F5344CB8AC3E}">
        <p14:creationId xmlns:p14="http://schemas.microsoft.com/office/powerpoint/2010/main" val="232257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510228-713A-45CA-91B4-8B256495F16B}" type="slidenum">
              <a:rPr lang="en-SE" smtClean="0"/>
              <a:t>26</a:t>
            </a:fld>
            <a:endParaRPr lang="en-SE"/>
          </a:p>
        </p:txBody>
      </p:sp>
    </p:spTree>
    <p:extLst>
      <p:ext uri="{BB962C8B-B14F-4D97-AF65-F5344CB8AC3E}">
        <p14:creationId xmlns:p14="http://schemas.microsoft.com/office/powerpoint/2010/main" val="42638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10228-713A-45CA-91B4-8B256495F16B}"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80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510228-713A-45CA-91B4-8B256495F16B}" type="slidenum">
              <a:rPr lang="en-SE" smtClean="0"/>
              <a:t>5</a:t>
            </a:fld>
            <a:endParaRPr lang="en-SE"/>
          </a:p>
        </p:txBody>
      </p:sp>
    </p:spTree>
    <p:extLst>
      <p:ext uri="{BB962C8B-B14F-4D97-AF65-F5344CB8AC3E}">
        <p14:creationId xmlns:p14="http://schemas.microsoft.com/office/powerpoint/2010/main" val="134145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0510228-713A-45CA-91B4-8B256495F16B}" type="slidenum">
              <a:rPr lang="en-SE" smtClean="0"/>
              <a:t>11</a:t>
            </a:fld>
            <a:endParaRPr lang="en-SE" dirty="0"/>
          </a:p>
        </p:txBody>
      </p:sp>
    </p:spTree>
    <p:extLst>
      <p:ext uri="{BB962C8B-B14F-4D97-AF65-F5344CB8AC3E}">
        <p14:creationId xmlns:p14="http://schemas.microsoft.com/office/powerpoint/2010/main" val="227312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510228-713A-45CA-91B4-8B256495F16B}" type="slidenum">
              <a:rPr lang="en-SE" smtClean="0"/>
              <a:t>12</a:t>
            </a:fld>
            <a:endParaRPr lang="en-SE"/>
          </a:p>
        </p:txBody>
      </p:sp>
    </p:spTree>
    <p:extLst>
      <p:ext uri="{BB962C8B-B14F-4D97-AF65-F5344CB8AC3E}">
        <p14:creationId xmlns:p14="http://schemas.microsoft.com/office/powerpoint/2010/main" val="84848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0510228-713A-45CA-91B4-8B256495F16B}" type="slidenum">
              <a:rPr lang="en-SE" smtClean="0"/>
              <a:t>13</a:t>
            </a:fld>
            <a:endParaRPr lang="en-SE" dirty="0"/>
          </a:p>
        </p:txBody>
      </p:sp>
    </p:spTree>
    <p:extLst>
      <p:ext uri="{BB962C8B-B14F-4D97-AF65-F5344CB8AC3E}">
        <p14:creationId xmlns:p14="http://schemas.microsoft.com/office/powerpoint/2010/main" val="22248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10228-713A-45CA-91B4-8B256495F16B}"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52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0510228-713A-45CA-91B4-8B256495F16B}" type="slidenum">
              <a:rPr lang="en-SE" smtClean="0"/>
              <a:t>21</a:t>
            </a:fld>
            <a:endParaRPr lang="en-SE"/>
          </a:p>
        </p:txBody>
      </p:sp>
    </p:spTree>
    <p:extLst>
      <p:ext uri="{BB962C8B-B14F-4D97-AF65-F5344CB8AC3E}">
        <p14:creationId xmlns:p14="http://schemas.microsoft.com/office/powerpoint/2010/main" val="223917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A0510228-713A-45CA-91B4-8B256495F16B}" type="slidenum">
              <a:rPr lang="en-SE" smtClean="0"/>
              <a:t>24</a:t>
            </a:fld>
            <a:endParaRPr lang="en-SE"/>
          </a:p>
        </p:txBody>
      </p:sp>
    </p:spTree>
    <p:extLst>
      <p:ext uri="{BB962C8B-B14F-4D97-AF65-F5344CB8AC3E}">
        <p14:creationId xmlns:p14="http://schemas.microsoft.com/office/powerpoint/2010/main" val="28209977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7.xml"/><Relationship Id="rId7" Type="http://schemas.openxmlformats.org/officeDocument/2006/relationships/image" Target="../media/image12.emf"/><Relationship Id="rId2" Type="http://schemas.openxmlformats.org/officeDocument/2006/relationships/tags" Target="../tags/tag176.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emf"/><Relationship Id="rId2" Type="http://schemas.openxmlformats.org/officeDocument/2006/relationships/tags" Target="../tags/tag178.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12.emf"/><Relationship Id="rId2" Type="http://schemas.openxmlformats.org/officeDocument/2006/relationships/tags" Target="../tags/tag180.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5.xml"/><Relationship Id="rId7" Type="http://schemas.openxmlformats.org/officeDocument/2006/relationships/image" Target="../media/image13.emf"/><Relationship Id="rId2" Type="http://schemas.openxmlformats.org/officeDocument/2006/relationships/tags" Target="../tags/tag184.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7.xml"/><Relationship Id="rId7" Type="http://schemas.openxmlformats.org/officeDocument/2006/relationships/image" Target="../media/image13.emf"/><Relationship Id="rId2" Type="http://schemas.openxmlformats.org/officeDocument/2006/relationships/tags" Target="../tags/tag186.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9.xml"/><Relationship Id="rId7" Type="http://schemas.openxmlformats.org/officeDocument/2006/relationships/image" Target="../media/image13.emf"/><Relationship Id="rId2" Type="http://schemas.openxmlformats.org/officeDocument/2006/relationships/tags" Target="../tags/tag188.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1.xml"/><Relationship Id="rId7" Type="http://schemas.openxmlformats.org/officeDocument/2006/relationships/image" Target="../media/image13.emf"/><Relationship Id="rId2" Type="http://schemas.openxmlformats.org/officeDocument/2006/relationships/tags" Target="../tags/tag190.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3.xml"/><Relationship Id="rId7" Type="http://schemas.openxmlformats.org/officeDocument/2006/relationships/image" Target="../media/image13.emf"/><Relationship Id="rId2" Type="http://schemas.openxmlformats.org/officeDocument/2006/relationships/tags" Target="../tags/tag192.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3.emf"/><Relationship Id="rId2" Type="http://schemas.openxmlformats.org/officeDocument/2006/relationships/tags" Target="../tags/tag194.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13.emf"/><Relationship Id="rId2" Type="http://schemas.openxmlformats.org/officeDocument/2006/relationships/tags" Target="../tags/tag196.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1.xml"/><Relationship Id="rId7" Type="http://schemas.openxmlformats.org/officeDocument/2006/relationships/image" Target="../media/image13.emf"/><Relationship Id="rId2" Type="http://schemas.openxmlformats.org/officeDocument/2006/relationships/tags" Target="../tags/tag200.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3.xml"/><Relationship Id="rId7" Type="http://schemas.openxmlformats.org/officeDocument/2006/relationships/image" Target="../media/image13.emf"/><Relationship Id="rId2" Type="http://schemas.openxmlformats.org/officeDocument/2006/relationships/tags" Target="../tags/tag202.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5.xml"/><Relationship Id="rId7" Type="http://schemas.openxmlformats.org/officeDocument/2006/relationships/image" Target="../media/image13.emf"/><Relationship Id="rId2" Type="http://schemas.openxmlformats.org/officeDocument/2006/relationships/tags" Target="../tags/tag204.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image" Target="../media/image13.emf"/><Relationship Id="rId2" Type="http://schemas.openxmlformats.org/officeDocument/2006/relationships/tags" Target="../tags/tag206.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9.xml"/><Relationship Id="rId7" Type="http://schemas.openxmlformats.org/officeDocument/2006/relationships/image" Target="../media/image13.emf"/><Relationship Id="rId2" Type="http://schemas.openxmlformats.org/officeDocument/2006/relationships/tags" Target="../tags/tag208.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11.xml"/><Relationship Id="rId7" Type="http://schemas.openxmlformats.org/officeDocument/2006/relationships/image" Target="../media/image12.emf"/><Relationship Id="rId2" Type="http://schemas.openxmlformats.org/officeDocument/2006/relationships/tags" Target="../tags/tag210.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png"/><Relationship Id="rId2" Type="http://schemas.openxmlformats.org/officeDocument/2006/relationships/tags" Target="../tags/tag212.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5.xml"/><Relationship Id="rId7" Type="http://schemas.openxmlformats.org/officeDocument/2006/relationships/image" Target="../media/image13.emf"/><Relationship Id="rId2" Type="http://schemas.openxmlformats.org/officeDocument/2006/relationships/tags" Target="../tags/tag214.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7.xml"/><Relationship Id="rId7" Type="http://schemas.openxmlformats.org/officeDocument/2006/relationships/image" Target="../media/image13.emf"/><Relationship Id="rId2" Type="http://schemas.openxmlformats.org/officeDocument/2006/relationships/tags" Target="../tags/tag216.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9.xml"/><Relationship Id="rId7" Type="http://schemas.openxmlformats.org/officeDocument/2006/relationships/image" Target="../media/image13.emf"/><Relationship Id="rId2" Type="http://schemas.openxmlformats.org/officeDocument/2006/relationships/tags" Target="../tags/tag218.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1.xml"/><Relationship Id="rId7" Type="http://schemas.openxmlformats.org/officeDocument/2006/relationships/image" Target="../media/image13.emf"/><Relationship Id="rId2" Type="http://schemas.openxmlformats.org/officeDocument/2006/relationships/tags" Target="../tags/tag220.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3.xml"/><Relationship Id="rId7" Type="http://schemas.openxmlformats.org/officeDocument/2006/relationships/image" Target="../media/image13.emf"/><Relationship Id="rId2" Type="http://schemas.openxmlformats.org/officeDocument/2006/relationships/tags" Target="../tags/tag222.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13.emf"/><Relationship Id="rId2" Type="http://schemas.openxmlformats.org/officeDocument/2006/relationships/tags" Target="../tags/tag224.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13.emf"/><Relationship Id="rId2" Type="http://schemas.openxmlformats.org/officeDocument/2006/relationships/tags" Target="../tags/tag226.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31.xml"/><Relationship Id="rId7" Type="http://schemas.openxmlformats.org/officeDocument/2006/relationships/image" Target="../media/image14.emf"/><Relationship Id="rId2" Type="http://schemas.openxmlformats.org/officeDocument/2006/relationships/tags" Target="../tags/tag230.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20.bin"/><Relationship Id="rId10" Type="http://schemas.openxmlformats.org/officeDocument/2006/relationships/image" Target="../media/image16.emf"/><Relationship Id="rId4" Type="http://schemas.openxmlformats.org/officeDocument/2006/relationships/slideMaster" Target="../slideMasters/slideMaster2.xml"/><Relationship Id="rId9" Type="http://schemas.openxmlformats.org/officeDocument/2006/relationships/image" Target="../media/image15.emf"/></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33.xml"/><Relationship Id="rId7" Type="http://schemas.openxmlformats.org/officeDocument/2006/relationships/image" Target="../media/image14.emf"/><Relationship Id="rId2" Type="http://schemas.openxmlformats.org/officeDocument/2006/relationships/tags" Target="../tags/tag232.xml"/><Relationship Id="rId1" Type="http://schemas.openxmlformats.org/officeDocument/2006/relationships/vmlDrawing" Target="../drawings/vmlDrawing119.vml"/><Relationship Id="rId6" Type="http://schemas.openxmlformats.org/officeDocument/2006/relationships/image" Target="../media/image1.emf"/><Relationship Id="rId11" Type="http://schemas.openxmlformats.org/officeDocument/2006/relationships/image" Target="../media/image15.emf"/><Relationship Id="rId5" Type="http://schemas.openxmlformats.org/officeDocument/2006/relationships/oleObject" Target="../embeddings/oleObject20.bin"/><Relationship Id="rId10" Type="http://schemas.openxmlformats.org/officeDocument/2006/relationships/image" Target="../media/image16.emf"/><Relationship Id="rId4" Type="http://schemas.openxmlformats.org/officeDocument/2006/relationships/slideMaster" Target="../slideMasters/slideMaster2.xml"/><Relationship Id="rId9" Type="http://schemas.openxmlformats.org/officeDocument/2006/relationships/image" Target="../media/image17.emf"/></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35.xml"/><Relationship Id="rId7" Type="http://schemas.openxmlformats.org/officeDocument/2006/relationships/image" Target="../media/image14.emf"/><Relationship Id="rId2" Type="http://schemas.openxmlformats.org/officeDocument/2006/relationships/tags" Target="../tags/tag234.xml"/><Relationship Id="rId1" Type="http://schemas.openxmlformats.org/officeDocument/2006/relationships/vmlDrawing" Target="../drawings/vmlDrawing1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 Id="rId9" Type="http://schemas.openxmlformats.org/officeDocument/2006/relationships/image" Target="../media/image16.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37.xml"/><Relationship Id="rId7" Type="http://schemas.openxmlformats.org/officeDocument/2006/relationships/image" Target="../media/image14.emf"/><Relationship Id="rId2" Type="http://schemas.openxmlformats.org/officeDocument/2006/relationships/tags" Target="../tags/tag236.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 Id="rId9" Type="http://schemas.openxmlformats.org/officeDocument/2006/relationships/image" Target="../media/image16.emf"/></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39.xml"/><Relationship Id="rId7" Type="http://schemas.openxmlformats.org/officeDocument/2006/relationships/image" Target="../media/image14.emf"/><Relationship Id="rId2" Type="http://schemas.openxmlformats.org/officeDocument/2006/relationships/tags" Target="../tags/tag238.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20.bin"/><Relationship Id="rId10" Type="http://schemas.openxmlformats.org/officeDocument/2006/relationships/image" Target="../media/image15.emf"/><Relationship Id="rId4" Type="http://schemas.openxmlformats.org/officeDocument/2006/relationships/slideMaster" Target="../slideMasters/slideMaster2.xml"/><Relationship Id="rId9" Type="http://schemas.openxmlformats.org/officeDocument/2006/relationships/image" Target="../media/image16.emf"/></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41.xml"/><Relationship Id="rId7" Type="http://schemas.openxmlformats.org/officeDocument/2006/relationships/image" Target="../media/image14.emf"/><Relationship Id="rId2" Type="http://schemas.openxmlformats.org/officeDocument/2006/relationships/tags" Target="../tags/tag240.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 Id="rId9" Type="http://schemas.openxmlformats.org/officeDocument/2006/relationships/image" Target="../media/image16.emf"/></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vmlDrawing" Target="../drawings/vmlDrawing125.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vmlDrawing" Target="../drawings/vmlDrawing126.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249.xml"/><Relationship Id="rId7" Type="http://schemas.openxmlformats.org/officeDocument/2006/relationships/image" Target="../media/image18.png"/><Relationship Id="rId2" Type="http://schemas.openxmlformats.org/officeDocument/2006/relationships/tags" Target="../tags/tag248.xml"/><Relationship Id="rId1" Type="http://schemas.openxmlformats.org/officeDocument/2006/relationships/vmlDrawing" Target="../drawings/vmlDrawing127.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vmlDrawing" Target="../drawings/vmlDrawing128.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253.xml"/><Relationship Id="rId7" Type="http://schemas.openxmlformats.org/officeDocument/2006/relationships/image" Target="../media/image18.png"/><Relationship Id="rId2" Type="http://schemas.openxmlformats.org/officeDocument/2006/relationships/tags" Target="../tags/tag252.xml"/><Relationship Id="rId1" Type="http://schemas.openxmlformats.org/officeDocument/2006/relationships/vmlDrawing" Target="../drawings/vmlDrawing129.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255.xml"/><Relationship Id="rId7" Type="http://schemas.openxmlformats.org/officeDocument/2006/relationships/image" Target="../media/image18.png"/><Relationship Id="rId2" Type="http://schemas.openxmlformats.org/officeDocument/2006/relationships/tags" Target="../tags/tag254.xml"/><Relationship Id="rId1" Type="http://schemas.openxmlformats.org/officeDocument/2006/relationships/vmlDrawing" Target="../drawings/vmlDrawing130.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tags" Target="../tags/tag257.xml"/><Relationship Id="rId7" Type="http://schemas.openxmlformats.org/officeDocument/2006/relationships/image" Target="../media/image18.png"/><Relationship Id="rId2" Type="http://schemas.openxmlformats.org/officeDocument/2006/relationships/tags" Target="../tags/tag256.xml"/><Relationship Id="rId1" Type="http://schemas.openxmlformats.org/officeDocument/2006/relationships/vmlDrawing" Target="../drawings/vmlDrawing13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58.xml"/><Relationship Id="rId1" Type="http://schemas.openxmlformats.org/officeDocument/2006/relationships/vmlDrawing" Target="../drawings/vmlDrawing13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59.xml"/><Relationship Id="rId1" Type="http://schemas.openxmlformats.org/officeDocument/2006/relationships/vmlDrawing" Target="../drawings/vmlDrawing133.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260.xml"/><Relationship Id="rId1" Type="http://schemas.openxmlformats.org/officeDocument/2006/relationships/vmlDrawing" Target="../drawings/vmlDrawing134.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2.bin"/><Relationship Id="rId9" Type="http://schemas.openxmlformats.org/officeDocument/2006/relationships/image" Target="../media/image2.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6.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8.jp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xml"/><Relationship Id="rId7" Type="http://schemas.openxmlformats.org/officeDocument/2006/relationships/image" Target="../media/image12.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1.xml"/><Relationship Id="rId7" Type="http://schemas.openxmlformats.org/officeDocument/2006/relationships/image" Target="../media/image12.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12.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image" Target="../media/image12.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7.xml"/><Relationship Id="rId7" Type="http://schemas.openxmlformats.org/officeDocument/2006/relationships/image" Target="../media/image12.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2.emf"/><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2.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png"/><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13.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3.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image" Target="../media/image13.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1.xml"/><Relationship Id="rId7" Type="http://schemas.openxmlformats.org/officeDocument/2006/relationships/image" Target="../media/image13.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3.xml"/><Relationship Id="rId7" Type="http://schemas.openxmlformats.org/officeDocument/2006/relationships/image" Target="../media/image13.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3.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3.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2.png"/><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image" Target="../media/image13.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13.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image" Target="../media/image13.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7.xml"/><Relationship Id="rId7" Type="http://schemas.openxmlformats.org/officeDocument/2006/relationships/image" Target="../media/image13.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9.xml"/><Relationship Id="rId7" Type="http://schemas.openxmlformats.org/officeDocument/2006/relationships/image" Target="../media/image13.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81.xml"/><Relationship Id="rId7" Type="http://schemas.openxmlformats.org/officeDocument/2006/relationships/image" Target="../media/image12.emf"/><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13.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image" Target="../media/image13.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image" Target="../media/image13.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image" Target="../media/image13.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3.xml"/><Relationship Id="rId7" Type="http://schemas.openxmlformats.org/officeDocument/2006/relationships/image" Target="../media/image13.emf"/><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3.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3.emf"/><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1.xml"/><Relationship Id="rId7" Type="http://schemas.openxmlformats.org/officeDocument/2006/relationships/image" Target="../media/image14.emf"/><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9.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5.emf"/></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3.xml"/><Relationship Id="rId7" Type="http://schemas.openxmlformats.org/officeDocument/2006/relationships/image" Target="../media/image14.emf"/><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1.emf"/><Relationship Id="rId11" Type="http://schemas.openxmlformats.org/officeDocument/2006/relationships/image" Target="../media/image15.emf"/><Relationship Id="rId5" Type="http://schemas.openxmlformats.org/officeDocument/2006/relationships/oleObject" Target="../embeddings/oleObject9.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7.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5.xml"/><Relationship Id="rId7" Type="http://schemas.openxmlformats.org/officeDocument/2006/relationships/image" Target="../media/image14.emf"/><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7.xml"/><Relationship Id="rId7" Type="http://schemas.openxmlformats.org/officeDocument/2006/relationships/image" Target="../media/image14.emf"/><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9.xml"/><Relationship Id="rId7" Type="http://schemas.openxmlformats.org/officeDocument/2006/relationships/image" Target="../media/image14.emf"/><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9.bin"/><Relationship Id="rId10" Type="http://schemas.openxmlformats.org/officeDocument/2006/relationships/image" Target="../media/image15.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11.xml"/><Relationship Id="rId7" Type="http://schemas.openxmlformats.org/officeDocument/2006/relationships/image" Target="../media/image14.emf"/><Relationship Id="rId2" Type="http://schemas.openxmlformats.org/officeDocument/2006/relationships/tags" Target="../tags/tag110.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tags" Target="../tags/tag119.xml"/><Relationship Id="rId7" Type="http://schemas.openxmlformats.org/officeDocument/2006/relationships/image" Target="../media/image18.png"/><Relationship Id="rId2" Type="http://schemas.openxmlformats.org/officeDocument/2006/relationships/tags" Target="../tags/tag118.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tags" Target="../tags/tag123.xml"/><Relationship Id="rId7" Type="http://schemas.openxmlformats.org/officeDocument/2006/relationships/image" Target="../media/image18.png"/><Relationship Id="rId2" Type="http://schemas.openxmlformats.org/officeDocument/2006/relationships/tags" Target="../tags/tag122.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tags" Target="../tags/tag125.xml"/><Relationship Id="rId7" Type="http://schemas.openxmlformats.org/officeDocument/2006/relationships/image" Target="../media/image18.png"/><Relationship Id="rId2" Type="http://schemas.openxmlformats.org/officeDocument/2006/relationships/tags" Target="../tags/tag12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tags" Target="../tags/tag127.xml"/><Relationship Id="rId7" Type="http://schemas.openxmlformats.org/officeDocument/2006/relationships/image" Target="../media/image18.png"/><Relationship Id="rId2" Type="http://schemas.openxmlformats.org/officeDocument/2006/relationships/tags" Target="../tags/tag126.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vmlDrawing" Target="../drawings/vmlDrawing65.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29.xml"/><Relationship Id="rId1" Type="http://schemas.openxmlformats.org/officeDocument/2006/relationships/vmlDrawing" Target="../drawings/vmlDrawing6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130.xml"/><Relationship Id="rId1" Type="http://schemas.openxmlformats.org/officeDocument/2006/relationships/vmlDrawing" Target="../drawings/vmlDrawing67.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4.xml"/><Relationship Id="rId7" Type="http://schemas.openxmlformats.org/officeDocument/2006/relationships/image" Target="../media/image7.png"/><Relationship Id="rId2" Type="http://schemas.openxmlformats.org/officeDocument/2006/relationships/tags" Target="../tags/tag133.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vmlDrawing" Target="../drawings/vmlDrawing70.vml"/><Relationship Id="rId6" Type="http://schemas.openxmlformats.org/officeDocument/2006/relationships/oleObject" Target="../embeddings/oleObject14.bin"/><Relationship Id="rId5" Type="http://schemas.openxmlformats.org/officeDocument/2006/relationships/image" Target="../media/image8.jpg"/><Relationship Id="rId4" Type="http://schemas.openxmlformats.org/officeDocument/2006/relationships/slideMaster" Target="../slideMasters/slideMaster2.xml"/><Relationship Id="rId9"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2.png"/><Relationship Id="rId2" Type="http://schemas.openxmlformats.org/officeDocument/2006/relationships/tags" Target="../tags/tag138.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9.png"/><Relationship Id="rId2" Type="http://schemas.openxmlformats.org/officeDocument/2006/relationships/tags" Target="../tags/tag140.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3.xml"/><Relationship Id="rId7" Type="http://schemas.openxmlformats.org/officeDocument/2006/relationships/image" Target="../media/image1.emf"/><Relationship Id="rId2" Type="http://schemas.openxmlformats.org/officeDocument/2006/relationships/tags" Target="../tags/tag142.xml"/><Relationship Id="rId1" Type="http://schemas.openxmlformats.org/officeDocument/2006/relationships/vmlDrawing" Target="../drawings/vmlDrawing74.vml"/><Relationship Id="rId6" Type="http://schemas.openxmlformats.org/officeDocument/2006/relationships/oleObject" Target="../embeddings/oleObject18.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2.png"/><Relationship Id="rId2" Type="http://schemas.openxmlformats.org/officeDocument/2006/relationships/tags" Target="../tags/tag144.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2.png"/><Relationship Id="rId2" Type="http://schemas.openxmlformats.org/officeDocument/2006/relationships/tags" Target="../tags/tag146.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2.png"/><Relationship Id="rId2" Type="http://schemas.openxmlformats.org/officeDocument/2006/relationships/tags" Target="../tags/tag148.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6.emf"/><Relationship Id="rId2" Type="http://schemas.openxmlformats.org/officeDocument/2006/relationships/tags" Target="../tags/tag158.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6.emf"/><Relationship Id="rId2" Type="http://schemas.openxmlformats.org/officeDocument/2006/relationships/tags" Target="../tags/tag160.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6.emf"/><Relationship Id="rId2" Type="http://schemas.openxmlformats.org/officeDocument/2006/relationships/tags" Target="../tags/tag162.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6.emf"/><Relationship Id="rId2" Type="http://schemas.openxmlformats.org/officeDocument/2006/relationships/tags" Target="../tags/tag164.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2.png"/><Relationship Id="rId2" Type="http://schemas.openxmlformats.org/officeDocument/2006/relationships/tags" Target="../tags/tag166.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9.xml"/><Relationship Id="rId7" Type="http://schemas.openxmlformats.org/officeDocument/2006/relationships/image" Target="../media/image12.emf"/><Relationship Id="rId2" Type="http://schemas.openxmlformats.org/officeDocument/2006/relationships/tags" Target="../tags/tag168.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1.xml"/><Relationship Id="rId7" Type="http://schemas.openxmlformats.org/officeDocument/2006/relationships/image" Target="../media/image12.emf"/><Relationship Id="rId2" Type="http://schemas.openxmlformats.org/officeDocument/2006/relationships/tags" Target="../tags/tag170.xml"/><Relationship Id="rId1" Type="http://schemas.openxmlformats.org/officeDocument/2006/relationships/vmlDrawing" Target="../drawings/vmlDrawing88.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3.xml"/><Relationship Id="rId7" Type="http://schemas.openxmlformats.org/officeDocument/2006/relationships/image" Target="../media/image12.emf"/><Relationship Id="rId2" Type="http://schemas.openxmlformats.org/officeDocument/2006/relationships/tags" Target="../tags/tag172.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5.xml"/><Relationship Id="rId7" Type="http://schemas.openxmlformats.org/officeDocument/2006/relationships/image" Target="../media/image12.emf"/><Relationship Id="rId2" Type="http://schemas.openxmlformats.org/officeDocument/2006/relationships/tags" Target="../tags/tag174.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54275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60DB44E4-ACC2-425A-9552-B3FE1B733445}" type="datetimeFigureOut">
              <a:rPr lang="en-SE" smtClean="0"/>
              <a:t>02/08/2024</a:t>
            </a:fld>
            <a:endParaRPr lang="en-SE"/>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990982638"/>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87954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4914324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48659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FEB6BD6-1F6B-4CDA-A8BD-7B9947B8A321}"/>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3829202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782272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03F82993-6853-4BA6-AA84-69582CEDB73F}"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266838190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38198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03F82993-6853-4BA6-AA84-69582CEDB73F}"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1967786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374756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3236980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615869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937237CF-7891-41A0-8496-C3B641A44E5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67681110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79255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43596303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34875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1684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053634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6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61316442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780731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8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73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637066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03F82993-6853-4BA6-AA84-69582CEDB73F}" type="slidenum">
              <a:rPr lang="en-SE" smtClean="0"/>
              <a:t>‹#›</a:t>
            </a:fld>
            <a:endParaRPr lang="en-SE"/>
          </a:p>
        </p:txBody>
      </p:sp>
    </p:spTree>
    <p:extLst>
      <p:ext uri="{BB962C8B-B14F-4D97-AF65-F5344CB8AC3E}">
        <p14:creationId xmlns:p14="http://schemas.microsoft.com/office/powerpoint/2010/main" val="32191915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402148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60470518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573157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3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03F82993-6853-4BA6-AA84-69582CEDB73F}" type="slidenum">
              <a:rPr lang="en-SE" smtClean="0"/>
              <a:t>‹#›</a:t>
            </a:fld>
            <a:endParaRPr lang="en-SE"/>
          </a:p>
        </p:txBody>
      </p:sp>
    </p:spTree>
    <p:extLst>
      <p:ext uri="{BB962C8B-B14F-4D97-AF65-F5344CB8AC3E}">
        <p14:creationId xmlns:p14="http://schemas.microsoft.com/office/powerpoint/2010/main" val="33746471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084476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4F3B4695-392F-4D5E-A21D-D31873D4041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0131760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16473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96352982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35909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67494840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604564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26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95251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94424629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171391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1879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0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373054"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03F82993-6853-4BA6-AA84-69582CEDB73F}" type="slidenum">
              <a:rPr lang="en-SE" smtClean="0"/>
              <a:t>‹#›</a:t>
            </a:fld>
            <a:endParaRPr lang="en-SE"/>
          </a:p>
        </p:txBody>
      </p:sp>
      <p:sp>
        <p:nvSpPr>
          <p:cNvPr id="19" name="Content Placeholder 2">
            <a:extLst>
              <a:ext uri="{FF2B5EF4-FFF2-40B4-BE49-F238E27FC236}">
                <a16:creationId xmlns:a16="http://schemas.microsoft.com/office/drawing/2014/main" id="{DB581EAD-818C-45A4-80FE-963E44E24C9E}"/>
              </a:ext>
            </a:extLst>
          </p:cNvPr>
          <p:cNvSpPr>
            <a:spLocks noGrp="1"/>
          </p:cNvSpPr>
          <p:nvPr>
            <p:ph idx="26" hasCustomPrompt="1"/>
          </p:nvPr>
        </p:nvSpPr>
        <p:spPr>
          <a:xfrm>
            <a:off x="404786" y="2001973"/>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9561D6C5-C10B-443C-B2FA-9D56B1984C79}"/>
              </a:ext>
            </a:extLst>
          </p:cNvPr>
          <p:cNvSpPr>
            <a:spLocks noGrp="1"/>
          </p:cNvSpPr>
          <p:nvPr>
            <p:ph idx="27" hasCustomPrompt="1"/>
          </p:nvPr>
        </p:nvSpPr>
        <p:spPr>
          <a:xfrm>
            <a:off x="3388920"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D014CE33-0AF2-4D70-9BF6-B1EE278ACE92}"/>
              </a:ext>
            </a:extLst>
          </p:cNvPr>
          <p:cNvSpPr>
            <a:spLocks noGrp="1"/>
          </p:cNvSpPr>
          <p:nvPr>
            <p:ph idx="28" hasCustomPrompt="1"/>
          </p:nvPr>
        </p:nvSpPr>
        <p:spPr>
          <a:xfrm>
            <a:off x="9357188"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Tree>
    <p:extLst>
      <p:ext uri="{BB962C8B-B14F-4D97-AF65-F5344CB8AC3E}">
        <p14:creationId xmlns:p14="http://schemas.microsoft.com/office/powerpoint/2010/main" val="360871676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2134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D7927E3E-1782-4A07-BD59-371C4D8227B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248858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194609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36BACE50-F370-4AF7-A623-EFA8E8D0FB5F}"/>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6813527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113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382375"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97A18BD4-AFB9-446D-BF82-F6924156F310}" type="slidenum">
              <a:rPr lang="en-SE" smtClean="0"/>
              <a:t>‹#›</a:t>
            </a:fld>
            <a:endParaRPr lang="en-SE"/>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Text Placeholder 8">
            <a:extLst>
              <a:ext uri="{FF2B5EF4-FFF2-40B4-BE49-F238E27FC236}">
                <a16:creationId xmlns:a16="http://schemas.microsoft.com/office/drawing/2014/main" id="{64D57985-3943-468B-B010-D28448C8639C}"/>
              </a:ext>
            </a:extLst>
          </p:cNvPr>
          <p:cNvSpPr>
            <a:spLocks noGrp="1"/>
          </p:cNvSpPr>
          <p:nvPr>
            <p:ph type="body" sz="quarter" idx="19"/>
          </p:nvPr>
        </p:nvSpPr>
        <p:spPr>
          <a:xfrm>
            <a:off x="404813" y="1811698"/>
            <a:ext cx="11382375" cy="392076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70574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976054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88229841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189995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59720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52421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19281325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09399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5035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943960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03F82993-6853-4BA6-AA84-69582CEDB73F}" type="slidenum">
              <a:rPr lang="en-SE" smtClean="0"/>
              <a:t>‹#›</a:t>
            </a:fld>
            <a:endParaRPr lang="en-SE"/>
          </a:p>
        </p:txBody>
      </p:sp>
    </p:spTree>
    <p:extLst>
      <p:ext uri="{BB962C8B-B14F-4D97-AF65-F5344CB8AC3E}">
        <p14:creationId xmlns:p14="http://schemas.microsoft.com/office/powerpoint/2010/main" val="86831984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5729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03F82993-6853-4BA6-AA84-69582CEDB73F}" type="slidenum">
              <a:rPr lang="en-SE" smtClean="0"/>
              <a:t>‹#›</a:t>
            </a:fld>
            <a:endParaRPr lang="en-SE"/>
          </a:p>
        </p:txBody>
      </p:sp>
    </p:spTree>
    <p:extLst>
      <p:ext uri="{BB962C8B-B14F-4D97-AF65-F5344CB8AC3E}">
        <p14:creationId xmlns:p14="http://schemas.microsoft.com/office/powerpoint/2010/main" val="283038009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012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71031294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27698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4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954107"/>
          </a:xfrm>
        </p:spPr>
        <p:txBody>
          <a:bodyPr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954107"/>
          </a:xfrm>
        </p:spPr>
        <p:txBody>
          <a:bodyPr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954107"/>
          </a:xfrm>
        </p:spPr>
        <p:txBody>
          <a:bodyPr lIns="0" rIns="0">
            <a:spAutoFit/>
          </a:bodyPr>
          <a:lstStyle>
            <a:lvl1pPr>
              <a:spcBef>
                <a:spcPts val="0"/>
              </a:spcBef>
              <a:defRPr sz="1400"/>
            </a:lvl1pPr>
            <a:lvl2pPr marL="447675" indent="-314325">
              <a:spcBef>
                <a:spcPts val="0"/>
              </a:spcBef>
              <a:buFontTx/>
              <a:buBlip>
                <a:blip r:embed="rId9"/>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031051"/>
          </a:xfrm>
        </p:spPr>
        <p:txBody>
          <a:bodyPr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10"/>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Tree>
    <p:extLst>
      <p:ext uri="{BB962C8B-B14F-4D97-AF65-F5344CB8AC3E}">
        <p14:creationId xmlns:p14="http://schemas.microsoft.com/office/powerpoint/2010/main" val="30368003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083341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954107"/>
          </a:xfrm>
        </p:spPr>
        <p:txBody>
          <a:bodyPr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954107"/>
          </a:xfrm>
        </p:spPr>
        <p:txBody>
          <a:bodyPr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246495"/>
          </a:xfrm>
        </p:spPr>
        <p:txBody>
          <a:bodyPr lIns="0" rIns="0">
            <a:spAutoFit/>
          </a:bodyPr>
          <a:lstStyle>
            <a:lvl1pPr>
              <a:spcBef>
                <a:spcPts val="0"/>
              </a:spcBef>
              <a:defRPr sz="1400"/>
            </a:lvl1pPr>
            <a:lvl2pPr marL="447675" indent="-314325">
              <a:spcBef>
                <a:spcPts val="0"/>
              </a:spcBef>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a:t>
            </a:r>
            <a:br>
              <a:rPr lang="en-GB" dirty="0"/>
            </a:br>
            <a:r>
              <a:rPr lang="en-GB" dirty="0"/>
              <a:t>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954107"/>
          </a:xfrm>
        </p:spPr>
        <p:txBody>
          <a:bodyPr lIns="0" rIns="0">
            <a:spAutoFit/>
          </a:bodyPr>
          <a:lstStyle>
            <a:lvl1pPr>
              <a:spcBef>
                <a:spcPts val="0"/>
              </a:spcBef>
              <a:defRPr sz="1400"/>
            </a:lvl1pPr>
            <a:lvl2pPr marL="447675" indent="-314325">
              <a:spcBef>
                <a:spcPts val="0"/>
              </a:spcBef>
              <a:buFontTx/>
              <a:buBlip>
                <a:blip r:embed="rId11"/>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8339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49094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954107"/>
          </a:xfrm>
        </p:spPr>
        <p:txBody>
          <a:bodyPr wrap="square"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954107"/>
          </a:xfrm>
        </p:spPr>
        <p:txBody>
          <a:bodyPr wrap="square"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031051"/>
          </a:xfrm>
        </p:spPr>
        <p:txBody>
          <a:bodyPr wrap="square"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Tree>
    <p:extLst>
      <p:ext uri="{BB962C8B-B14F-4D97-AF65-F5344CB8AC3E}">
        <p14:creationId xmlns:p14="http://schemas.microsoft.com/office/powerpoint/2010/main" val="257428036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032846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97A18BD4-AFB9-446D-BF82-F6924156F310}" type="slidenum">
              <a:rPr lang="en-SE" smtClean="0"/>
              <a:t>‹#›</a:t>
            </a:fld>
            <a:endParaRPr lang="en-SE"/>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08605006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057470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1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954107"/>
          </a:xfrm>
        </p:spPr>
        <p:txBody>
          <a:bodyPr wrap="square"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954107"/>
          </a:xfrm>
        </p:spPr>
        <p:txBody>
          <a:bodyPr wrap="square"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031051"/>
          </a:xfrm>
        </p:spPr>
        <p:txBody>
          <a:bodyPr wrap="square"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977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669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954107"/>
          </a:xfrm>
        </p:spPr>
        <p:txBody>
          <a:bodyPr lIns="0" rIns="0">
            <a:noAutofit/>
          </a:bodyPr>
          <a:lstStyle>
            <a:lvl1pPr>
              <a:defRPr sz="1400"/>
            </a:lvl1pPr>
            <a:lvl2pPr marL="447675" indent="-314325">
              <a:buFontTx/>
              <a:buBlip>
                <a:blip r:embed="rId7"/>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954107"/>
          </a:xfrm>
        </p:spPr>
        <p:txBody>
          <a:bodyPr lIns="0" rIns="0">
            <a:noAutofit/>
          </a:bodyPr>
          <a:lstStyle>
            <a:lvl1pPr>
              <a:defRPr sz="1400"/>
            </a:lvl1pPr>
            <a:lvl2pPr marL="447675" indent="-314325">
              <a:buFontTx/>
              <a:buBlip>
                <a:blip r:embed="rId8"/>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954107"/>
          </a:xfrm>
        </p:spPr>
        <p:txBody>
          <a:bodyPr lIns="0" rIns="0">
            <a:noAutofit/>
          </a:bodyPr>
          <a:lstStyle>
            <a:lvl1pPr>
              <a:defRPr sz="1400"/>
            </a:lvl1pPr>
            <a:lvl2pPr marL="447675" indent="-314325">
              <a:buFontTx/>
              <a:buBlip>
                <a:blip r:embed="rId9"/>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954107"/>
          </a:xfrm>
        </p:spPr>
        <p:txBody>
          <a:bodyPr lIns="0" rIns="0">
            <a:noAutofit/>
          </a:bodyPr>
          <a:lstStyle>
            <a:lvl1pPr>
              <a:defRPr sz="1400"/>
            </a:lvl1pPr>
            <a:lvl2pPr marL="447675" indent="-314325">
              <a:buFontTx/>
              <a:buBlip>
                <a:blip r:embed="rId10"/>
              </a:buBlip>
              <a:defRPr sz="14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93718430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92440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6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954107"/>
          </a:xfrm>
        </p:spPr>
        <p:txBody>
          <a:bodyPr wrap="square" lIns="0" rIns="0">
            <a:spAutoFit/>
          </a:bodyPr>
          <a:lstStyle>
            <a:lvl1pPr>
              <a:defRPr sz="1400"/>
            </a:lvl1pPr>
            <a:lvl2pPr marL="447675" indent="-314325">
              <a:buFontTx/>
              <a:buBlip>
                <a:blip r:embed="rId7"/>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954107"/>
          </a:xfrm>
        </p:spPr>
        <p:txBody>
          <a:bodyPr wrap="square" lIns="0" rIns="0">
            <a:spAutoFit/>
          </a:bodyPr>
          <a:lstStyle>
            <a:lvl1pPr>
              <a:defRPr sz="1400"/>
            </a:lvl1pPr>
            <a:lvl2pPr marL="447675" indent="-314325">
              <a:buFontTx/>
              <a:buBlip>
                <a:blip r:embed="rId8"/>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954107"/>
          </a:xfrm>
        </p:spPr>
        <p:txBody>
          <a:bodyPr wrap="square" lIns="0" rIns="0">
            <a:spAutoFit/>
          </a:bodyPr>
          <a:lstStyle>
            <a:lvl1pPr>
              <a:defRPr sz="1400"/>
            </a:lvl1pPr>
            <a:lvl2pPr marL="447675" indent="-314325">
              <a:buFontTx/>
              <a:buBlip>
                <a:blip r:embed="rId9"/>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570614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165186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Text Placeholder 5">
            <a:extLst>
              <a:ext uri="{FF2B5EF4-FFF2-40B4-BE49-F238E27FC236}">
                <a16:creationId xmlns:a16="http://schemas.microsoft.com/office/drawing/2014/main" id="{67DF1024-681A-4B64-B209-B8AE20F4C7A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000304923"/>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594640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grpSp>
        <p:nvGrpSpPr>
          <p:cNvPr id="18" name="Group 10">
            <a:extLst>
              <a:ext uri="{FF2B5EF4-FFF2-40B4-BE49-F238E27FC236}">
                <a16:creationId xmlns:a16="http://schemas.microsoft.com/office/drawing/2014/main" id="{37034E82-C110-4AF1-81C9-1B2FF8608B01}"/>
              </a:ext>
            </a:extLst>
          </p:cNvPr>
          <p:cNvGrpSpPr>
            <a:grpSpLocks/>
          </p:cNvGrpSpPr>
          <p:nvPr/>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356103933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81005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3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16550542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578488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8115873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79932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a:norm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6" y="382816"/>
            <a:ext cx="4431074" cy="480131"/>
          </a:xfrm>
        </p:spPr>
        <p:txBody>
          <a:bodyPr/>
          <a:lstStyle>
            <a:lvl1pPr>
              <a:defRPr/>
            </a:lvl1pPr>
          </a:lstStyle>
          <a:p>
            <a:r>
              <a:rPr lang="fr-FR" dirty="0" err="1"/>
              <a:t>Title</a:t>
            </a:r>
            <a:r>
              <a:rPr lang="fr-FR" dirty="0"/>
              <a:t> of the </a:t>
            </a:r>
            <a:r>
              <a:rPr lang="fr-FR" dirty="0" err="1"/>
              <a:t>slidE</a:t>
            </a:r>
            <a:endParaRPr lang="fr-FR" dirty="0"/>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4786" y="1368596"/>
            <a:ext cx="4431074" cy="353943"/>
          </a:xfrm>
          <a:noFill/>
        </p:spPr>
        <p:txBody>
          <a:bodyPr wrap="square" lIns="72000" rIns="72000" bIns="0">
            <a:spAutoFit/>
          </a:bodyPr>
          <a:lstStyle>
            <a:lvl1pPr marL="0" indent="0">
              <a:buNone/>
              <a:defRPr sz="2000">
                <a:solidFill>
                  <a:schemeClr val="tx2"/>
                </a:solidFill>
              </a:defRPr>
            </a:lvl1pPr>
          </a:lstStyle>
          <a:p>
            <a:pPr lvl="0"/>
            <a:r>
              <a:rPr lang="en-GB" dirty="0"/>
              <a:t>Subtitle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1889309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03F82993-6853-4BA6-AA84-69582CEDB73F}" type="slidenum">
              <a:rPr lang="en-SE" smtClean="0"/>
              <a:t>‹#›</a:t>
            </a:fld>
            <a:endParaRPr lang="en-SE"/>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9790112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03F82993-6853-4BA6-AA84-69582CEDB73F}" type="slidenum">
              <a:rPr lang="en-SE" smtClean="0"/>
              <a:t>‹#›</a:t>
            </a:fld>
            <a:endParaRPr lang="en-SE"/>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81329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053712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97A18BD4-AFB9-446D-BF82-F6924156F310}" type="slidenum">
              <a:rPr lang="en-SE" smtClean="0"/>
              <a:t>‹#›</a:t>
            </a:fld>
            <a:endParaRPr lang="en-SE"/>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26383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2623817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03F82993-6853-4BA6-AA84-69582CEDB73F}" type="slidenum">
              <a:rPr lang="en-SE" smtClean="0"/>
              <a:t>‹#›</a:t>
            </a:fld>
            <a:endParaRPr lang="en-SE"/>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16515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03F82993-6853-4BA6-AA84-69582CEDB73F}" type="slidenum">
              <a:rPr lang="en-SE" smtClean="0"/>
              <a:t>‹#›</a:t>
            </a:fld>
            <a:endParaRPr lang="en-SE"/>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8232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97842007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187420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4"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7171779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1457924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8"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94135135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2_Contacts_Blue Bg">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52"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2"/>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2"/>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2"/>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2"/>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2"/>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rPr>
              <a:t>© Ipsos </a:t>
            </a:r>
            <a:r>
              <a:rPr lang="en-GB" dirty="0">
                <a:solidFill>
                  <a:schemeClr val="bg1"/>
                </a:solidFill>
              </a:rPr>
              <a:t>2023</a:t>
            </a:r>
            <a:endParaRPr lang="en-GB" dirty="0">
              <a:solidFill>
                <a:schemeClr val="bg2"/>
              </a:solidFill>
            </a:endParaRPr>
          </a:p>
        </p:txBody>
      </p:sp>
    </p:spTree>
    <p:extLst>
      <p:ext uri="{BB962C8B-B14F-4D97-AF65-F5344CB8AC3E}">
        <p14:creationId xmlns:p14="http://schemas.microsoft.com/office/powerpoint/2010/main" val="90399039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911395242"/>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68342797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03F82993-6853-4BA6-AA84-69582CEDB73F}" type="slidenum">
              <a:rPr lang="en-SE" smtClean="0"/>
              <a:t>‹#›</a:t>
            </a:fld>
            <a:endParaRPr lang="en-SE"/>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25367953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55688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56838271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3762566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6"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1603872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2818904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200"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3480398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826032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4"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4649892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CC7A-0CC6-4C71-A068-BD907FF1E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50A8D4D1-5570-4497-8A4A-9B5FB5C59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BE98F988-DC20-4C52-AA11-FA7582C86FF9}"/>
              </a:ext>
            </a:extLst>
          </p:cNvPr>
          <p:cNvSpPr>
            <a:spLocks noGrp="1"/>
          </p:cNvSpPr>
          <p:nvPr>
            <p:ph type="dt" sz="half" idx="10"/>
          </p:nvPr>
        </p:nvSpPr>
        <p:spPr/>
        <p:txBody>
          <a:bodyPr/>
          <a:lstStyle/>
          <a:p>
            <a:fld id="{82C671C5-CA4E-450E-B391-47F6430573EF}" type="datetimeFigureOut">
              <a:rPr lang="en-SE" smtClean="0"/>
              <a:t>02/08/2024</a:t>
            </a:fld>
            <a:endParaRPr lang="en-SE"/>
          </a:p>
        </p:txBody>
      </p:sp>
      <p:sp>
        <p:nvSpPr>
          <p:cNvPr id="5" name="Footer Placeholder 4">
            <a:extLst>
              <a:ext uri="{FF2B5EF4-FFF2-40B4-BE49-F238E27FC236}">
                <a16:creationId xmlns:a16="http://schemas.microsoft.com/office/drawing/2014/main" id="{B592DCA0-87D0-440A-A4EA-91B70673AAD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3437C5D-BFD1-465C-B607-FDA05B158C26}"/>
              </a:ext>
            </a:extLst>
          </p:cNvPr>
          <p:cNvSpPr>
            <a:spLocks noGrp="1"/>
          </p:cNvSpPr>
          <p:nvPr>
            <p:ph type="sldNum" sz="quarter" idx="12"/>
          </p:nvPr>
        </p:nvSpPr>
        <p:spPr/>
        <p:txBody>
          <a:bodyPr/>
          <a:lstStyle/>
          <a:p>
            <a:fld id="{03F82993-6853-4BA6-AA84-69582CEDB73F}" type="slidenum">
              <a:rPr lang="en-SE" smtClean="0"/>
              <a:t>‹#›</a:t>
            </a:fld>
            <a:endParaRPr lang="en-SE"/>
          </a:p>
        </p:txBody>
      </p:sp>
    </p:spTree>
    <p:extLst>
      <p:ext uri="{BB962C8B-B14F-4D97-AF65-F5344CB8AC3E}">
        <p14:creationId xmlns:p14="http://schemas.microsoft.com/office/powerpoint/2010/main" val="2677651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897256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59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363360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5092465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881586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77627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747083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8770155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76367C-EB44-4EAF-84FB-751EB69DD84F}"/>
              </a:ext>
            </a:extLst>
          </p:cNvPr>
          <p:cNvSpPr/>
          <p:nvPr/>
        </p:nvSpPr>
        <p:spPr>
          <a:xfrm>
            <a:off x="1930" y="2101"/>
            <a:ext cx="1095460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p:custDataLst>
              <p:tags r:id="rId2"/>
            </p:custDataLst>
            <p:extLst>
              <p:ext uri="{D42A27DB-BD31-4B8C-83A1-F6EECF244321}">
                <p14:modId xmlns:p14="http://schemas.microsoft.com/office/powerpoint/2010/main" val="204657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60DB44E4-ACC2-425A-9552-B3FE1B733445}" type="datetimeFigureOut">
              <a:rPr lang="en-SE" smtClean="0"/>
              <a:t>02/08/2024</a:t>
            </a:fld>
            <a:endParaRPr lang="en-SE"/>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5276753" cy="2475348"/>
          </a:xfrm>
        </p:spPr>
        <p:txBody>
          <a:bodyPr lIns="72000" anchor="t">
            <a:noAutofit/>
          </a:bodyPr>
          <a:lstStyle>
            <a:lvl1pPr algn="l">
              <a:lnSpc>
                <a:spcPct val="80000"/>
              </a:lnSpc>
              <a:defRPr sz="6000" b="1" cap="all" spc="-200" baseline="0">
                <a:solidFill>
                  <a:schemeClr val="bg1"/>
                </a:solidFill>
                <a:latin typeface="+mj-lt"/>
              </a:defRPr>
            </a:lvl1pPr>
          </a:lstStyle>
          <a:p>
            <a:r>
              <a:rPr lang="en-GB" dirty="0"/>
              <a:t>TITLE OF 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p:nvPicPr>
        <p:blipFill rotWithShape="1">
          <a:blip r:embed="rId8">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416562361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340904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23460385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744956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94981985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75094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44028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2081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750B9D53-EB0D-4D50-9A03-24095E62AB10}"/>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18038593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938240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FEB6BD6-1F6B-4CDA-A8BD-7B9947B8A321}"/>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14498826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34254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97A18BD4-AFB9-446D-BF82-F6924156F310}"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6356732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185448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97A18BD4-AFB9-446D-BF82-F6924156F310}"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9205631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198516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32712064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523117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937237CF-7891-41A0-8496-C3B641A44E5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1513761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98803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88010335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p:custDataLst>
              <p:tags r:id="rId2"/>
            </p:custDataLst>
            <p:extLst>
              <p:ext uri="{D42A27DB-BD31-4B8C-83A1-F6EECF244321}">
                <p14:modId xmlns:p14="http://schemas.microsoft.com/office/powerpoint/2010/main" val="3842198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latin typeface="+mj-lt"/>
              </a:defRPr>
            </a:lvl1pPr>
          </a:lstStyle>
          <a:p>
            <a:r>
              <a:rPr lang="en-GB" dirty="0"/>
              <a:t>content</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3254052" y="2197188"/>
            <a:ext cx="7546216" cy="430887"/>
          </a:xfrm>
        </p:spPr>
        <p:txBody>
          <a:bodyPr wrap="square" lIns="108000" rIns="180000">
            <a:spAutoFit/>
          </a:bodyPr>
          <a:lstStyle>
            <a:lvl1pPr marL="0" indent="0">
              <a:lnSpc>
                <a:spcPct val="100000"/>
              </a:lnSpc>
              <a:spcBef>
                <a:spcPts val="0"/>
              </a:spcBef>
              <a:buSzPct val="100000"/>
              <a:buFont typeface="+mj-lt"/>
              <a:buNone/>
              <a:defRPr sz="2200">
                <a:solidFill>
                  <a:schemeClr val="bg1"/>
                </a:solidFill>
                <a:latin typeface="+mn-lt"/>
              </a:defRPr>
            </a:lvl1pPr>
            <a:lvl2pPr marL="133350" indent="0">
              <a:lnSpc>
                <a:spcPct val="100000"/>
              </a:lnSpc>
              <a:spcBef>
                <a:spcPts val="0"/>
              </a:spcBef>
              <a:buFont typeface="+mj-lt"/>
              <a:buNone/>
              <a:defRPr sz="22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97A18BD4-AFB9-446D-BF82-F6924156F310}" type="slidenum">
              <a:rPr lang="en-SE" smtClean="0"/>
              <a:t>‹#›</a:t>
            </a:fld>
            <a:endParaRPr lang="en-SE"/>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4586463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76877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664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17102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51442365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013653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9332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9820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97A18BD4-AFB9-446D-BF82-F6924156F310}" type="slidenum">
              <a:rPr lang="en-SE" smtClean="0"/>
              <a:t>‹#›</a:t>
            </a:fld>
            <a:endParaRPr lang="en-SE"/>
          </a:p>
        </p:txBody>
      </p:sp>
    </p:spTree>
    <p:extLst>
      <p:ext uri="{BB962C8B-B14F-4D97-AF65-F5344CB8AC3E}">
        <p14:creationId xmlns:p14="http://schemas.microsoft.com/office/powerpoint/2010/main" val="4320258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310457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97A18BD4-AFB9-446D-BF82-F6924156F310}" type="slidenum">
              <a:rPr lang="en-SE" smtClean="0"/>
              <a:t>‹#›</a:t>
            </a:fld>
            <a:endParaRPr lang="en-SE"/>
          </a:p>
        </p:txBody>
      </p:sp>
    </p:spTree>
    <p:extLst>
      <p:ext uri="{BB962C8B-B14F-4D97-AF65-F5344CB8AC3E}">
        <p14:creationId xmlns:p14="http://schemas.microsoft.com/office/powerpoint/2010/main" val="2844090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826065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4F3B4695-392F-4D5E-A21D-D31873D4041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7357621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32270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934590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404318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789971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053456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8464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160968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410255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402756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420378529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604309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73493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373054"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97A18BD4-AFB9-446D-BF82-F6924156F310}" type="slidenum">
              <a:rPr lang="en-SE" smtClean="0"/>
              <a:t>‹#›</a:t>
            </a:fld>
            <a:endParaRPr lang="en-SE"/>
          </a:p>
        </p:txBody>
      </p:sp>
      <p:sp>
        <p:nvSpPr>
          <p:cNvPr id="19" name="Content Placeholder 2">
            <a:extLst>
              <a:ext uri="{FF2B5EF4-FFF2-40B4-BE49-F238E27FC236}">
                <a16:creationId xmlns:a16="http://schemas.microsoft.com/office/drawing/2014/main" id="{DB581EAD-818C-45A4-80FE-963E44E24C9E}"/>
              </a:ext>
            </a:extLst>
          </p:cNvPr>
          <p:cNvSpPr>
            <a:spLocks noGrp="1"/>
          </p:cNvSpPr>
          <p:nvPr>
            <p:ph idx="26" hasCustomPrompt="1"/>
          </p:nvPr>
        </p:nvSpPr>
        <p:spPr>
          <a:xfrm>
            <a:off x="404786" y="2001973"/>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9561D6C5-C10B-443C-B2FA-9D56B1984C79}"/>
              </a:ext>
            </a:extLst>
          </p:cNvPr>
          <p:cNvSpPr>
            <a:spLocks noGrp="1"/>
          </p:cNvSpPr>
          <p:nvPr>
            <p:ph idx="27" hasCustomPrompt="1"/>
          </p:nvPr>
        </p:nvSpPr>
        <p:spPr>
          <a:xfrm>
            <a:off x="3388920"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D014CE33-0AF2-4D70-9BF6-B1EE278ACE92}"/>
              </a:ext>
            </a:extLst>
          </p:cNvPr>
          <p:cNvSpPr>
            <a:spLocks noGrp="1"/>
          </p:cNvSpPr>
          <p:nvPr>
            <p:ph idx="28" hasCustomPrompt="1"/>
          </p:nvPr>
        </p:nvSpPr>
        <p:spPr>
          <a:xfrm>
            <a:off x="9357188" y="1997656"/>
            <a:ext cx="266715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8"/>
              </a:buBlip>
            </a:pPr>
            <a:r>
              <a:rPr lang="en-GB" dirty="0"/>
              <a:t>Second level</a:t>
            </a:r>
          </a:p>
          <a:p>
            <a:pPr lvl="2"/>
            <a:r>
              <a:rPr lang="en-GB" dirty="0"/>
              <a:t>Third level</a:t>
            </a:r>
          </a:p>
        </p:txBody>
      </p:sp>
    </p:spTree>
    <p:extLst>
      <p:ext uri="{BB962C8B-B14F-4D97-AF65-F5344CB8AC3E}">
        <p14:creationId xmlns:p14="http://schemas.microsoft.com/office/powerpoint/2010/main" val="64697148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898866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D7927E3E-1782-4A07-BD59-371C4D8227B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79393232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651207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lgn="l" defTabSz="914400" rtl="0" eaLnBrk="1" latinLnBrk="0" hangingPunct="1">
              <a:lnSpc>
                <a:spcPct val="100000"/>
              </a:lnSpc>
              <a:spcBef>
                <a:spcPts val="600"/>
              </a:spcBef>
              <a:buSzPct val="80000"/>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36BACE50-F370-4AF7-A623-EFA8E8D0FB5F}"/>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9358727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960562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7187422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84465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74979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50011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40076211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984373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70225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021830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97A18BD4-AFB9-446D-BF82-F6924156F310}" type="slidenum">
              <a:rPr lang="en-SE" smtClean="0"/>
              <a:t>‹#›</a:t>
            </a:fld>
            <a:endParaRPr lang="en-SE"/>
          </a:p>
        </p:txBody>
      </p:sp>
    </p:spTree>
    <p:extLst>
      <p:ext uri="{BB962C8B-B14F-4D97-AF65-F5344CB8AC3E}">
        <p14:creationId xmlns:p14="http://schemas.microsoft.com/office/powerpoint/2010/main" val="268889159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304646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0"/>
              </a:spcBef>
              <a:defRPr sz="1400">
                <a:solidFill>
                  <a:schemeClr val="bg1"/>
                </a:solidFill>
              </a:defRPr>
            </a:lvl1pPr>
            <a:lvl2pPr marL="447675" indent="-314325" algn="l" defTabSz="914400" rtl="0" eaLnBrk="1" latinLnBrk="0" hangingPunct="1">
              <a:lnSpc>
                <a:spcPct val="100000"/>
              </a:lnSpc>
              <a:spcBef>
                <a:spcPts val="0"/>
              </a:spcBef>
              <a:buSzPct val="80000"/>
              <a:buFontTx/>
              <a:buBlip>
                <a:blip r:embed="rId7"/>
              </a:buBlip>
              <a:defRPr lang="en-GB" sz="1400" kern="1200" dirty="0">
                <a:solidFill>
                  <a:schemeClr val="bg1"/>
                </a:solidFill>
                <a:latin typeface="+mn-lt"/>
                <a:ea typeface="+mn-ea"/>
                <a:cs typeface="+mn-cs"/>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97A18BD4-AFB9-446D-BF82-F6924156F310}" type="slidenum">
              <a:rPr lang="en-SE" smtClean="0"/>
              <a:t>‹#›</a:t>
            </a:fld>
            <a:endParaRPr lang="en-SE"/>
          </a:p>
        </p:txBody>
      </p:sp>
    </p:spTree>
    <p:extLst>
      <p:ext uri="{BB962C8B-B14F-4D97-AF65-F5344CB8AC3E}">
        <p14:creationId xmlns:p14="http://schemas.microsoft.com/office/powerpoint/2010/main" val="331658397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p:custDataLst>
              <p:tags r:id="rId2"/>
            </p:custDataLst>
            <p:extLst>
              <p:ext uri="{D42A27DB-BD31-4B8C-83A1-F6EECF244321}">
                <p14:modId xmlns:p14="http://schemas.microsoft.com/office/powerpoint/2010/main" val="4242538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97A18BD4-AFB9-446D-BF82-F6924156F310}" type="slidenum">
              <a:rPr lang="en-SE" smtClean="0"/>
              <a:t>‹#›</a:t>
            </a:fld>
            <a:endParaRPr lang="en-SE"/>
          </a:p>
        </p:txBody>
      </p:sp>
    </p:spTree>
    <p:extLst>
      <p:ext uri="{BB962C8B-B14F-4D97-AF65-F5344CB8AC3E}">
        <p14:creationId xmlns:p14="http://schemas.microsoft.com/office/powerpoint/2010/main" val="81275528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980778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883855"/>
            <a:ext cx="11463417" cy="246221"/>
          </a:xfrm>
        </p:spPr>
        <p:txBody>
          <a:bodyPr wrap="square" lIns="72000" anchor="b">
            <a:spAutoFit/>
          </a:bodyPr>
          <a:lstStyle>
            <a:lvl1pPr marL="0" indent="0">
              <a:buNone/>
              <a:defRPr sz="10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23633179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081343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954107"/>
          </a:xfrm>
        </p:spPr>
        <p:txBody>
          <a:bodyPr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954107"/>
          </a:xfrm>
        </p:spPr>
        <p:txBody>
          <a:bodyPr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954107"/>
          </a:xfrm>
        </p:spPr>
        <p:txBody>
          <a:bodyPr lIns="0" rIns="0">
            <a:spAutoFit/>
          </a:bodyPr>
          <a:lstStyle>
            <a:lvl1pPr>
              <a:spcBef>
                <a:spcPts val="0"/>
              </a:spcBef>
              <a:defRPr sz="1400"/>
            </a:lvl1pPr>
            <a:lvl2pPr marL="447675" indent="-314325">
              <a:spcBef>
                <a:spcPts val="0"/>
              </a:spcBef>
              <a:buFontTx/>
              <a:buBlip>
                <a:blip r:embed="rId9"/>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031051"/>
          </a:xfrm>
        </p:spPr>
        <p:txBody>
          <a:bodyPr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10"/>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Tree>
    <p:extLst>
      <p:ext uri="{BB962C8B-B14F-4D97-AF65-F5344CB8AC3E}">
        <p14:creationId xmlns:p14="http://schemas.microsoft.com/office/powerpoint/2010/main" val="398891967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7074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954107"/>
          </a:xfrm>
        </p:spPr>
        <p:txBody>
          <a:bodyPr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954107"/>
          </a:xfrm>
        </p:spPr>
        <p:txBody>
          <a:bodyPr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246495"/>
          </a:xfrm>
        </p:spPr>
        <p:txBody>
          <a:bodyPr lIns="0" rIns="0">
            <a:spAutoFit/>
          </a:bodyPr>
          <a:lstStyle>
            <a:lvl1pPr>
              <a:spcBef>
                <a:spcPts val="0"/>
              </a:spcBef>
              <a:defRPr sz="1400"/>
            </a:lvl1pPr>
            <a:lvl2pPr marL="447675" indent="-314325">
              <a:spcBef>
                <a:spcPts val="0"/>
              </a:spcBef>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a:t>
            </a:r>
            <a:br>
              <a:rPr lang="en-GB" dirty="0"/>
            </a:br>
            <a:r>
              <a:rPr lang="en-GB" dirty="0"/>
              <a:t>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954107"/>
          </a:xfrm>
        </p:spPr>
        <p:txBody>
          <a:bodyPr lIns="0" rIns="0">
            <a:spAutoFit/>
          </a:bodyPr>
          <a:lstStyle>
            <a:lvl1pPr>
              <a:spcBef>
                <a:spcPts val="0"/>
              </a:spcBef>
              <a:defRPr sz="1400"/>
            </a:lvl1pPr>
            <a:lvl2pPr marL="447675" indent="-314325">
              <a:spcBef>
                <a:spcPts val="0"/>
              </a:spcBef>
              <a:buFontTx/>
              <a:buBlip>
                <a:blip r:embed="rId11"/>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8162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285144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954107"/>
          </a:xfrm>
        </p:spPr>
        <p:txBody>
          <a:bodyPr wrap="square"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954107"/>
          </a:xfrm>
        </p:spPr>
        <p:txBody>
          <a:bodyPr wrap="square"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031051"/>
          </a:xfrm>
        </p:spPr>
        <p:txBody>
          <a:bodyPr wrap="square"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Tree>
    <p:extLst>
      <p:ext uri="{BB962C8B-B14F-4D97-AF65-F5344CB8AC3E}">
        <p14:creationId xmlns:p14="http://schemas.microsoft.com/office/powerpoint/2010/main" val="38970597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824828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954107"/>
          </a:xfrm>
        </p:spPr>
        <p:txBody>
          <a:bodyPr wrap="square" lIns="0" rIns="0">
            <a:spAutoFit/>
          </a:bodyPr>
          <a:lstStyle>
            <a:lvl1pPr>
              <a:spcBef>
                <a:spcPts val="0"/>
              </a:spcBef>
              <a:defRPr sz="1400"/>
            </a:lvl1pPr>
            <a:lvl2pPr marL="447675" indent="-314325">
              <a:spcBef>
                <a:spcPts val="0"/>
              </a:spcBef>
              <a:buFontTx/>
              <a:buBlip>
                <a:blip r:embed="rId7"/>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954107"/>
          </a:xfrm>
        </p:spPr>
        <p:txBody>
          <a:bodyPr wrap="square" lIns="0" rIns="0">
            <a:spAutoFit/>
          </a:bodyPr>
          <a:lstStyle>
            <a:lvl1pPr>
              <a:spcBef>
                <a:spcPts val="0"/>
              </a:spcBef>
              <a:defRPr sz="1400"/>
            </a:lvl1pPr>
            <a:lvl2pPr marL="447675" indent="-314325">
              <a:spcBef>
                <a:spcPts val="0"/>
              </a:spcBef>
              <a:buFontTx/>
              <a:buBlip>
                <a:blip r:embed="rId8"/>
              </a:buBlip>
              <a:defRPr sz="1400"/>
            </a:lvl2pPr>
            <a:lvl3pPr>
              <a:spcBef>
                <a:spcPts val="0"/>
              </a:spcBef>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031051"/>
          </a:xfrm>
        </p:spPr>
        <p:txBody>
          <a:bodyPr wrap="square" lIns="0" rIns="0">
            <a:spAutoFit/>
          </a:bodyPr>
          <a:lstStyle>
            <a:lvl1pPr>
              <a:spcBef>
                <a:spcPts val="0"/>
              </a:spcBef>
              <a:defRPr sz="1400"/>
            </a:lvl1pPr>
            <a:lvl2pPr marL="447675" indent="-314325" algn="l" defTabSz="914400" rtl="0" eaLnBrk="1" latinLnBrk="0" hangingPunct="1">
              <a:lnSpc>
                <a:spcPct val="100000"/>
              </a:lnSpc>
              <a:spcBef>
                <a:spcPts val="0"/>
              </a:spcBef>
              <a:buSzPct val="80000"/>
              <a:buFontTx/>
              <a:buBlip>
                <a:blip r:embed="rId9"/>
              </a:buBlip>
              <a:defRPr lang="en-GB" sz="1400" kern="1200" dirty="0">
                <a:solidFill>
                  <a:schemeClr val="tx1"/>
                </a:solidFill>
                <a:latin typeface="+mn-lt"/>
                <a:ea typeface="+mn-ea"/>
                <a:cs typeface="+mn-cs"/>
              </a:defRPr>
            </a:lvl2pPr>
            <a:lvl3pPr>
              <a:spcBef>
                <a:spcPts val="0"/>
              </a:spcBef>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685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43683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954107"/>
          </a:xfrm>
        </p:spPr>
        <p:txBody>
          <a:bodyPr lIns="0" rIns="0">
            <a:noAutofit/>
          </a:bodyPr>
          <a:lstStyle>
            <a:lvl1pPr>
              <a:defRPr sz="1400"/>
            </a:lvl1pPr>
            <a:lvl2pPr marL="447675" indent="-314325">
              <a:buFontTx/>
              <a:buBlip>
                <a:blip r:embed="rId7"/>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954107"/>
          </a:xfrm>
        </p:spPr>
        <p:txBody>
          <a:bodyPr lIns="0" rIns="0">
            <a:noAutofit/>
          </a:bodyPr>
          <a:lstStyle>
            <a:lvl1pPr>
              <a:defRPr sz="1400"/>
            </a:lvl1pPr>
            <a:lvl2pPr marL="447675" indent="-314325">
              <a:buFontTx/>
              <a:buBlip>
                <a:blip r:embed="rId8"/>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954107"/>
          </a:xfrm>
        </p:spPr>
        <p:txBody>
          <a:bodyPr lIns="0" rIns="0">
            <a:noAutofit/>
          </a:bodyPr>
          <a:lstStyle>
            <a:lvl1pPr>
              <a:defRPr sz="1400"/>
            </a:lvl1pPr>
            <a:lvl2pPr marL="447675" indent="-314325">
              <a:buFontTx/>
              <a:buBlip>
                <a:blip r:embed="rId9"/>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954107"/>
          </a:xfrm>
        </p:spPr>
        <p:txBody>
          <a:bodyPr lIns="0" rIns="0">
            <a:noAutofit/>
          </a:bodyPr>
          <a:lstStyle>
            <a:lvl1pPr>
              <a:defRPr sz="1400"/>
            </a:lvl1pPr>
            <a:lvl2pPr marL="447675" indent="-314325">
              <a:buFontTx/>
              <a:buBlip>
                <a:blip r:embed="rId10"/>
              </a:buBlip>
              <a:defRPr sz="14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6529689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97592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954107"/>
          </a:xfrm>
        </p:spPr>
        <p:txBody>
          <a:bodyPr wrap="square" lIns="0" rIns="0">
            <a:spAutoFit/>
          </a:bodyPr>
          <a:lstStyle>
            <a:lvl1pPr>
              <a:defRPr sz="1400"/>
            </a:lvl1pPr>
            <a:lvl2pPr marL="447675" indent="-314325">
              <a:buFontTx/>
              <a:buBlip>
                <a:blip r:embed="rId7"/>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954107"/>
          </a:xfrm>
        </p:spPr>
        <p:txBody>
          <a:bodyPr wrap="square" lIns="0" rIns="0">
            <a:spAutoFit/>
          </a:bodyPr>
          <a:lstStyle>
            <a:lvl1pPr>
              <a:defRPr sz="1400"/>
            </a:lvl1pPr>
            <a:lvl2pPr marL="447675" indent="-314325">
              <a:buFontTx/>
              <a:buBlip>
                <a:blip r:embed="rId8"/>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954107"/>
          </a:xfrm>
        </p:spPr>
        <p:txBody>
          <a:bodyPr wrap="square" lIns="0" rIns="0">
            <a:spAutoFit/>
          </a:bodyPr>
          <a:lstStyle>
            <a:lvl1pPr>
              <a:defRPr sz="1400"/>
            </a:lvl1pPr>
            <a:lvl2pPr marL="447675" indent="-314325">
              <a:buFontTx/>
              <a:buBlip>
                <a:blip r:embed="rId9"/>
              </a:buBlip>
              <a:defRPr sz="14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05929565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66107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Text Placeholder 5">
            <a:extLst>
              <a:ext uri="{FF2B5EF4-FFF2-40B4-BE49-F238E27FC236}">
                <a16:creationId xmlns:a16="http://schemas.microsoft.com/office/drawing/2014/main" id="{67DF1024-681A-4B64-B209-B8AE20F4C7A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190689296"/>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310657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grpSp>
        <p:nvGrpSpPr>
          <p:cNvPr id="18" name="Group 10">
            <a:extLst>
              <a:ext uri="{FF2B5EF4-FFF2-40B4-BE49-F238E27FC236}">
                <a16:creationId xmlns:a16="http://schemas.microsoft.com/office/drawing/2014/main" id="{37034E82-C110-4AF1-81C9-1B2FF8608B01}"/>
              </a:ext>
            </a:extLst>
          </p:cNvPr>
          <p:cNvGrpSpPr>
            <a:grpSpLocks/>
          </p:cNvGrpSpPr>
          <p:nvPr/>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20724796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810233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259379861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2396-15DE-4FAE-A75F-BA0B7796817A}"/>
              </a:ext>
            </a:extLst>
          </p:cNvPr>
          <p:cNvSpPr/>
          <p:nvPr/>
        </p:nvSpPr>
        <p:spPr>
          <a:xfrm>
            <a:off x="1930" y="2101"/>
            <a:ext cx="1095460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p:custDataLst>
              <p:tags r:id="rId2"/>
            </p:custDataLst>
            <p:extLst>
              <p:ext uri="{D42A27DB-BD31-4B8C-83A1-F6EECF244321}">
                <p14:modId xmlns:p14="http://schemas.microsoft.com/office/powerpoint/2010/main" val="1329891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523255783"/>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367206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22088817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79561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a:norm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6" y="382816"/>
            <a:ext cx="4431074" cy="480131"/>
          </a:xfrm>
        </p:spPr>
        <p:txBody>
          <a:bodyPr/>
          <a:lstStyle>
            <a:lvl1pPr>
              <a:defRPr/>
            </a:lvl1pPr>
          </a:lstStyle>
          <a:p>
            <a:r>
              <a:rPr lang="fr-FR" dirty="0" err="1"/>
              <a:t>Title</a:t>
            </a:r>
            <a:r>
              <a:rPr lang="fr-FR" dirty="0"/>
              <a:t> of the </a:t>
            </a:r>
            <a:r>
              <a:rPr lang="fr-FR" dirty="0" err="1"/>
              <a:t>slidE</a:t>
            </a:r>
            <a:endParaRPr lang="fr-FR" dirty="0"/>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4786" y="1368596"/>
            <a:ext cx="4431074" cy="353943"/>
          </a:xfrm>
          <a:noFill/>
        </p:spPr>
        <p:txBody>
          <a:bodyPr wrap="square" lIns="72000" rIns="72000" bIns="0">
            <a:spAutoFit/>
          </a:bodyPr>
          <a:lstStyle>
            <a:lvl1pPr marL="0" indent="0">
              <a:buNone/>
              <a:defRPr sz="2000">
                <a:solidFill>
                  <a:schemeClr val="tx2"/>
                </a:solidFill>
              </a:defRPr>
            </a:lvl1pPr>
          </a:lstStyle>
          <a:p>
            <a:pPr lvl="0"/>
            <a:r>
              <a:rPr lang="en-GB" dirty="0"/>
              <a:t>Subtitle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73080976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97A18BD4-AFB9-446D-BF82-F6924156F310}" type="slidenum">
              <a:rPr lang="en-SE" smtClean="0"/>
              <a:t>‹#›</a:t>
            </a:fld>
            <a:endParaRPr lang="en-SE"/>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7398065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97A18BD4-AFB9-446D-BF82-F6924156F310}" type="slidenum">
              <a:rPr lang="en-SE" smtClean="0"/>
              <a:t>‹#›</a:t>
            </a:fld>
            <a:endParaRPr lang="en-SE"/>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8472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7490288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97A18BD4-AFB9-446D-BF82-F6924156F310}" type="slidenum">
              <a:rPr lang="en-SE" smtClean="0"/>
              <a:t>‹#›</a:t>
            </a:fld>
            <a:endParaRPr lang="en-SE"/>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9490731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97A18BD4-AFB9-446D-BF82-F6924156F310}" type="slidenum">
              <a:rPr lang="en-SE" smtClean="0"/>
              <a:t>‹#›</a:t>
            </a:fld>
            <a:endParaRPr lang="en-SE"/>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945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73960881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3340277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6"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80887594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1117309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0"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1542565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/TEXT OF THE SLIDE</a:t>
            </a:r>
          </a:p>
        </p:txBody>
      </p:sp>
    </p:spTree>
    <p:extLst>
      <p:ext uri="{BB962C8B-B14F-4D97-AF65-F5344CB8AC3E}">
        <p14:creationId xmlns:p14="http://schemas.microsoft.com/office/powerpoint/2010/main" val="212175577"/>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2_Contacts_Blue Bg">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4"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2"/>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2"/>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2"/>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523220"/>
          </a:xfrm>
        </p:spPr>
        <p:txBody>
          <a:bodyPr anchor="t">
            <a:spAutoFit/>
          </a:bodyPr>
          <a:lstStyle>
            <a:lvl1pPr>
              <a:defRPr>
                <a:solidFill>
                  <a:schemeClr val="bg2"/>
                </a:solidFill>
              </a:defRPr>
            </a:lvl1pPr>
            <a:lvl2pPr marL="88900" indent="-88900">
              <a:buFont typeface="Arial" panose="020B0604020202020204" pitchFamily="34" charset="0"/>
              <a:buChar char=" "/>
              <a:defRPr>
                <a:solidFill>
                  <a:schemeClr val="bg2"/>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2"/>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2"/>
                </a:solidFill>
              </a:defRPr>
            </a:lvl1pPr>
          </a:lstStyle>
          <a:p>
            <a:fld id="{97A18BD4-AFB9-446D-BF82-F6924156F310}" type="slidenum">
              <a:rPr lang="en-SE" smtClean="0"/>
              <a:t>‹#›</a:t>
            </a:fld>
            <a:endParaRPr lang="en-SE"/>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2"/>
                </a:solidFill>
              </a:rPr>
              <a:t>© Ipsos 2023</a:t>
            </a:r>
          </a:p>
        </p:txBody>
      </p:sp>
    </p:spTree>
    <p:extLst>
      <p:ext uri="{BB962C8B-B14F-4D97-AF65-F5344CB8AC3E}">
        <p14:creationId xmlns:p14="http://schemas.microsoft.com/office/powerpoint/2010/main" val="1295005919"/>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97A18BD4-AFB9-446D-BF82-F6924156F310}" type="slidenum">
              <a:rPr lang="en-SE" smtClean="0"/>
              <a:t>‹#›</a:t>
            </a:fld>
            <a:endParaRPr lang="en-SE"/>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27247798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86953668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97A18BD4-AFB9-446D-BF82-F6924156F310}" type="slidenum">
              <a:rPr lang="en-SE" smtClean="0"/>
              <a:t>‹#›</a:t>
            </a:fld>
            <a:endParaRPr lang="en-SE"/>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9406760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330846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8"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977000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979085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2"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650476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3748644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6"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65693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91867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82C671C5-CA4E-450E-B391-47F6430573EF}" type="datetimeFigureOut">
              <a:rPr lang="en-SE" smtClean="0"/>
              <a:t>02/08/2024</a:t>
            </a:fld>
            <a:endParaRPr lang="en-SE"/>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203945664"/>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76367C-EB44-4EAF-84FB-751EB69DD84F}"/>
              </a:ext>
            </a:extLst>
          </p:cNvPr>
          <p:cNvSpPr/>
          <p:nvPr/>
        </p:nvSpPr>
        <p:spPr>
          <a:xfrm>
            <a:off x="1930" y="2101"/>
            <a:ext cx="1095460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p:custDataLst>
              <p:tags r:id="rId2"/>
            </p:custDataLst>
            <p:extLst>
              <p:ext uri="{D42A27DB-BD31-4B8C-83A1-F6EECF244321}">
                <p14:modId xmlns:p14="http://schemas.microsoft.com/office/powerpoint/2010/main" val="2574854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8"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5276753" cy="2475348"/>
          </a:xfrm>
        </p:spPr>
        <p:txBody>
          <a:bodyPr lIns="72000" anchor="t">
            <a:noAutofit/>
          </a:bodyPr>
          <a:lstStyle>
            <a:lvl1pPr algn="l">
              <a:lnSpc>
                <a:spcPct val="80000"/>
              </a:lnSpc>
              <a:defRPr sz="6000" b="1" cap="all" spc="-200" baseline="0">
                <a:solidFill>
                  <a:schemeClr val="bg1"/>
                </a:solidFill>
                <a:latin typeface="+mj-lt"/>
              </a:defRPr>
            </a:lvl1pPr>
          </a:lstStyle>
          <a:p>
            <a:r>
              <a:rPr lang="en-GB" dirty="0"/>
              <a:t>TITLE OF THE SLIDE</a:t>
            </a:r>
          </a:p>
        </p:txBody>
      </p: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p:nvPicPr>
        <p:blipFill rotWithShape="1">
          <a:blip r:embed="rId8">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51438851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p:custDataLst>
              <p:tags r:id="rId2"/>
            </p:custDataLst>
            <p:extLst>
              <p:ext uri="{D42A27DB-BD31-4B8C-83A1-F6EECF244321}">
                <p14:modId xmlns:p14="http://schemas.microsoft.com/office/powerpoint/2010/main" val="1352065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2"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latin typeface="+mj-lt"/>
              </a:defRPr>
            </a:lvl1pPr>
          </a:lstStyle>
          <a:p>
            <a:r>
              <a:rPr lang="en-GB" dirty="0"/>
              <a:t>content</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3254052" y="2197188"/>
            <a:ext cx="7546216" cy="430887"/>
          </a:xfrm>
        </p:spPr>
        <p:txBody>
          <a:bodyPr wrap="square" lIns="108000" rIns="180000">
            <a:spAutoFit/>
          </a:bodyPr>
          <a:lstStyle>
            <a:lvl1pPr marL="0" indent="0">
              <a:lnSpc>
                <a:spcPct val="100000"/>
              </a:lnSpc>
              <a:spcBef>
                <a:spcPts val="0"/>
              </a:spcBef>
              <a:buSzPct val="100000"/>
              <a:buFont typeface="+mj-lt"/>
              <a:buNone/>
              <a:defRPr sz="2200">
                <a:solidFill>
                  <a:schemeClr val="bg1"/>
                </a:solidFill>
                <a:latin typeface="+mn-lt"/>
              </a:defRPr>
            </a:lvl1pPr>
            <a:lvl2pPr marL="133350" indent="0">
              <a:lnSpc>
                <a:spcPct val="100000"/>
              </a:lnSpc>
              <a:spcBef>
                <a:spcPts val="0"/>
              </a:spcBef>
              <a:buFont typeface="+mj-lt"/>
              <a:buNone/>
              <a:defRPr sz="22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03F82993-6853-4BA6-AA84-69582CEDB73F}" type="slidenum">
              <a:rPr lang="en-SE" smtClean="0"/>
              <a:t>‹#›</a:t>
            </a:fld>
            <a:endParaRPr lang="en-SE"/>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6066965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1843537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1528366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44243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56791577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p:custDataLst>
              <p:tags r:id="rId2"/>
            </p:custDataLst>
            <p:extLst>
              <p:ext uri="{D42A27DB-BD31-4B8C-83A1-F6EECF244321}">
                <p14:modId xmlns:p14="http://schemas.microsoft.com/office/powerpoint/2010/main" val="25564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0"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03F82993-6853-4BA6-AA84-69582CEDB73F}" type="slidenum">
              <a:rPr lang="en-SE" smtClean="0"/>
              <a:t>‹#›</a:t>
            </a:fld>
            <a:endParaRPr lang="en-SE"/>
          </a:p>
        </p:txBody>
      </p:sp>
    </p:spTree>
    <p:extLst>
      <p:ext uri="{BB962C8B-B14F-4D97-AF65-F5344CB8AC3E}">
        <p14:creationId xmlns:p14="http://schemas.microsoft.com/office/powerpoint/2010/main" val="27072169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2396-15DE-4FAE-A75F-BA0B7796817A}"/>
              </a:ext>
            </a:extLst>
          </p:cNvPr>
          <p:cNvSpPr/>
          <p:nvPr/>
        </p:nvSpPr>
        <p:spPr>
          <a:xfrm>
            <a:off x="1930" y="2101"/>
            <a:ext cx="10954609"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p:custDataLst>
              <p:tags r:id="rId2"/>
            </p:custDataLst>
            <p:extLst>
              <p:ext uri="{D42A27DB-BD31-4B8C-83A1-F6EECF244321}">
                <p14:modId xmlns:p14="http://schemas.microsoft.com/office/powerpoint/2010/main" val="212682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4"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1749117192"/>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/TEXT OF THE SLIDE</a:t>
            </a:r>
          </a:p>
        </p:txBody>
      </p:sp>
    </p:spTree>
    <p:extLst>
      <p:ext uri="{BB962C8B-B14F-4D97-AF65-F5344CB8AC3E}">
        <p14:creationId xmlns:p14="http://schemas.microsoft.com/office/powerpoint/2010/main" val="801265937"/>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2351893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40535889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245963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14447192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255367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212686635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95065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47884308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980082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382375"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03F82993-6853-4BA6-AA84-69582CEDB73F}" type="slidenum">
              <a:rPr lang="en-SE" smtClean="0"/>
              <a:t>‹#›</a:t>
            </a:fld>
            <a:endParaRPr lang="en-SE"/>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Text Placeholder 8">
            <a:extLst>
              <a:ext uri="{FF2B5EF4-FFF2-40B4-BE49-F238E27FC236}">
                <a16:creationId xmlns:a16="http://schemas.microsoft.com/office/drawing/2014/main" id="{64D57985-3943-468B-B010-D28448C8639C}"/>
              </a:ext>
            </a:extLst>
          </p:cNvPr>
          <p:cNvSpPr>
            <a:spLocks noGrp="1"/>
          </p:cNvSpPr>
          <p:nvPr>
            <p:ph type="body" sz="quarter" idx="19"/>
          </p:nvPr>
        </p:nvSpPr>
        <p:spPr>
          <a:xfrm>
            <a:off x="404813" y="1811698"/>
            <a:ext cx="11382375" cy="392076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90593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799312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03F82993-6853-4BA6-AA84-69582CEDB73F}" type="slidenum">
              <a:rPr lang="en-SE" smtClean="0"/>
              <a:t>‹#›</a:t>
            </a:fld>
            <a:endParaRPr lang="en-SE"/>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22571052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8131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97A18BD4-AFB9-446D-BF82-F6924156F310}" type="slidenum">
              <a:rPr lang="en-SE" smtClean="0"/>
              <a:t>‹#›</a:t>
            </a:fld>
            <a:endParaRPr lang="en-SE"/>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Tree>
    <p:extLst>
      <p:ext uri="{BB962C8B-B14F-4D97-AF65-F5344CB8AC3E}">
        <p14:creationId xmlns:p14="http://schemas.microsoft.com/office/powerpoint/2010/main" val="30724634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208219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0"/>
              </a:spcBef>
              <a:defRPr sz="1400">
                <a:solidFill>
                  <a:schemeClr val="tx1"/>
                </a:solidFill>
              </a:defRPr>
            </a:lvl1pPr>
            <a:lvl2pPr>
              <a:spcBef>
                <a:spcPts val="0"/>
              </a:spcBef>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03F82993-6853-4BA6-AA84-69582CEDB73F}" type="slidenum">
              <a:rPr lang="en-SE" smtClean="0"/>
              <a:t>‹#›</a:t>
            </a:fld>
            <a:endParaRPr lang="en-SE"/>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275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081635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15179140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407524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9277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836669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42490346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326933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03F82993-6853-4BA6-AA84-69582CEDB73F}" type="slidenum">
              <a:rPr lang="en-SE" smtClean="0"/>
              <a:t>‹#›</a:t>
            </a:fld>
            <a:endParaRPr lang="en-SE"/>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p:spPr>
        <p:txBody>
          <a:bodyPr>
            <a:noAutofit/>
          </a:bodyPr>
          <a:lstStyle>
            <a:lvl1pPr>
              <a:spcBef>
                <a:spcPts val="0"/>
              </a:spcBef>
              <a:defRPr sz="1400">
                <a:solidFill>
                  <a:schemeClr val="tx1"/>
                </a:solidFill>
              </a:defRPr>
            </a:lvl1pPr>
            <a:lvl2pPr marL="447675" indent="-314325">
              <a:spcBef>
                <a:spcPts val="0"/>
              </a:spcBef>
              <a:buFontTx/>
              <a:buBlip>
                <a:blip r:embed="rId7"/>
              </a:buBlip>
              <a:defRPr sz="1400">
                <a:solidFill>
                  <a:schemeClr val="tx1"/>
                </a:solidFill>
              </a:defRPr>
            </a:lvl2pPr>
            <a:lvl3pPr>
              <a:spcBef>
                <a:spcPts val="0"/>
              </a:spcBef>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7760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528885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3981229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089801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1811791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758777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9298234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363326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3660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345434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0"/>
              </a:spcBef>
              <a:defRPr sz="1400">
                <a:solidFill>
                  <a:schemeClr val="bg1"/>
                </a:solidFill>
              </a:defRPr>
            </a:lvl1pPr>
            <a:lvl2pPr marL="447675" indent="-314325">
              <a:spcBef>
                <a:spcPts val="0"/>
              </a:spcBef>
              <a:buFontTx/>
              <a:buBlip>
                <a:blip r:embed="rId7"/>
              </a:buBlip>
              <a:defRPr sz="1400">
                <a:solidFill>
                  <a:schemeClr val="bg1"/>
                </a:solidFill>
              </a:defRPr>
            </a:lvl2pPr>
            <a:lvl3pPr>
              <a:spcBef>
                <a:spcPts val="0"/>
              </a:spcBef>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03F82993-6853-4BA6-AA84-69582CEDB73F}" type="slidenum">
              <a:rPr lang="en-SE" smtClean="0"/>
              <a:t>‹#›</a:t>
            </a:fld>
            <a:endParaRPr lang="en-SE"/>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2023</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750B9D53-EB0D-4D50-9A03-24095E62AB10}"/>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0767491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3.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ags" Target="../tags/tag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ags" Target="../tags/tag2.xml"/><Relationship Id="rId85" Type="http://schemas.openxmlformats.org/officeDocument/2006/relationships/image" Target="../media/image4.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vmlDrawing" Target="../drawings/vmlDrawing1.vml"/><Relationship Id="rId81" Type="http://schemas.openxmlformats.org/officeDocument/2006/relationships/oleObject" Target="../embeddings/oleObject1.bin"/><Relationship Id="rId86"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6.emf"/><Relationship Id="rId61" Type="http://schemas.openxmlformats.org/officeDocument/2006/relationships/slideLayout" Target="../slideLayouts/slideLayout61.xml"/><Relationship Id="rId8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2.xml"/><Relationship Id="rId21" Type="http://schemas.openxmlformats.org/officeDocument/2006/relationships/slideLayout" Target="../slideLayouts/slideLayout97.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84" Type="http://schemas.openxmlformats.org/officeDocument/2006/relationships/image" Target="../media/image2.png"/><Relationship Id="rId16" Type="http://schemas.openxmlformats.org/officeDocument/2006/relationships/slideLayout" Target="../slideLayouts/slideLayout92.xml"/><Relationship Id="rId11" Type="http://schemas.openxmlformats.org/officeDocument/2006/relationships/slideLayout" Target="../slideLayouts/slideLayout87.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74" Type="http://schemas.openxmlformats.org/officeDocument/2006/relationships/slideLayout" Target="../slideLayouts/slideLayout150.xml"/><Relationship Id="rId79" Type="http://schemas.openxmlformats.org/officeDocument/2006/relationships/vmlDrawing" Target="../drawings/vmlDrawing68.vml"/><Relationship Id="rId5" Type="http://schemas.openxmlformats.org/officeDocument/2006/relationships/slideLayout" Target="../slideLayouts/slideLayout81.xml"/><Relationship Id="rId19" Type="http://schemas.openxmlformats.org/officeDocument/2006/relationships/slideLayout" Target="../slideLayouts/slideLayout9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77" Type="http://schemas.openxmlformats.org/officeDocument/2006/relationships/slideLayout" Target="../slideLayouts/slideLayout153.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slideLayout" Target="../slideLayouts/slideLayout148.xml"/><Relationship Id="rId80" Type="http://schemas.openxmlformats.org/officeDocument/2006/relationships/tags" Target="../tags/tag131.xml"/><Relationship Id="rId85" Type="http://schemas.openxmlformats.org/officeDocument/2006/relationships/image" Target="../media/image6.emf"/><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slideLayout" Target="../slideLayouts/slideLayout14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slideLayout" Target="../slideLayouts/slideLayout151.xml"/><Relationship Id="rId83" Type="http://schemas.openxmlformats.org/officeDocument/2006/relationships/image" Target="../media/image1.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 Id="rId10" Type="http://schemas.openxmlformats.org/officeDocument/2006/relationships/slideLayout" Target="../slideLayouts/slideLayout86.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slideLayout" Target="../slideLayouts/slideLayout149.xml"/><Relationship Id="rId78" Type="http://schemas.openxmlformats.org/officeDocument/2006/relationships/theme" Target="../theme/theme2.xml"/><Relationship Id="rId81" Type="http://schemas.openxmlformats.org/officeDocument/2006/relationships/tags" Target="../tags/tag132.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9" Type="http://schemas.openxmlformats.org/officeDocument/2006/relationships/slideLayout" Target="../slideLayouts/slideLayout115.xml"/><Relationship Id="rId34" Type="http://schemas.openxmlformats.org/officeDocument/2006/relationships/slideLayout" Target="../slideLayouts/slideLayout110.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76" Type="http://schemas.openxmlformats.org/officeDocument/2006/relationships/slideLayout" Target="../slideLayouts/slideLayout152.xml"/><Relationship Id="rId7" Type="http://schemas.openxmlformats.org/officeDocument/2006/relationships/slideLayout" Target="../slideLayouts/slideLayout83.xml"/><Relationship Id="rId71" Type="http://schemas.openxmlformats.org/officeDocument/2006/relationships/slideLayout" Target="../slideLayouts/slideLayout147.xml"/><Relationship Id="rId2" Type="http://schemas.openxmlformats.org/officeDocument/2006/relationships/slideLayout" Target="../slideLayouts/slideLayout78.xml"/><Relationship Id="rId29" Type="http://schemas.openxmlformats.org/officeDocument/2006/relationships/slideLayout" Target="../slideLayouts/slideLayout105.xml"/><Relationship Id="rId24" Type="http://schemas.openxmlformats.org/officeDocument/2006/relationships/slideLayout" Target="../slideLayouts/slideLayout100.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66" Type="http://schemas.openxmlformats.org/officeDocument/2006/relationships/slideLayout" Target="../slideLayouts/slideLayout142.xml"/><Relationship Id="rId61" Type="http://schemas.openxmlformats.org/officeDocument/2006/relationships/slideLayout" Target="../slideLayouts/slideLayout137.xml"/><Relationship Id="rId82"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79"/>
            </p:custDataLst>
            <p:extLst>
              <p:ext uri="{D42A27DB-BD31-4B8C-83A1-F6EECF244321}">
                <p14:modId xmlns:p14="http://schemas.microsoft.com/office/powerpoint/2010/main" val="1255827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Diapositive think-cell" r:id="rId81" imgW="532" imgH="530" progId="TCLayout.ActiveDocument.1">
                  <p:embed/>
                </p:oleObj>
              </mc:Choice>
              <mc:Fallback>
                <p:oleObj name="Diapositive think-cell" r:id="rId81"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8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80"/>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Second level</a:t>
            </a:r>
          </a:p>
          <a:p>
            <a:pPr lvl="2"/>
            <a:r>
              <a:rPr lang="en-GB" dirty="0"/>
              <a:t>Third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97A18BD4-AFB9-446D-BF82-F6924156F310}" type="slidenum">
              <a:rPr lang="en-SE" smtClean="0"/>
              <a:t>‹#›</a:t>
            </a:fld>
            <a:endParaRPr lang="en-SE"/>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2023</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p:nvPicPr>
        <p:blipFill>
          <a:blip r:embed="rId8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pic>
        <p:nvPicPr>
          <p:cNvPr id="9" name="Revision_img_OK" descr="A picture containing object, clock&#10;&#10;Description automatically generated" hidden="1">
            <a:extLst>
              <a:ext uri="{FF2B5EF4-FFF2-40B4-BE49-F238E27FC236}">
                <a16:creationId xmlns:a16="http://schemas.microsoft.com/office/drawing/2014/main" id="{CF4A3F74-1A19-B9F0-0614-62EC75CD02FA}"/>
              </a:ext>
            </a:extLst>
          </p:cNvPr>
          <p:cNvPicPr>
            <a:picLocks noChangeAspect="1"/>
          </p:cNvPicPr>
          <p:nvPr userDrawn="1"/>
        </p:nvPicPr>
        <p:blipFill>
          <a:blip r:embed="rId84"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10" name="Revision_img_REV" descr="A picture containing object, clock&#10;&#10;Description automatically generated" hidden="1">
            <a:extLst>
              <a:ext uri="{FF2B5EF4-FFF2-40B4-BE49-F238E27FC236}">
                <a16:creationId xmlns:a16="http://schemas.microsoft.com/office/drawing/2014/main" id="{3E9660AD-6A2C-877F-6AD1-6577C4BDFAD5}"/>
              </a:ext>
            </a:extLst>
          </p:cNvPr>
          <p:cNvPicPr>
            <a:picLocks noChangeAspect="1"/>
          </p:cNvPicPr>
          <p:nvPr userDrawn="1"/>
        </p:nvPicPr>
        <p:blipFill>
          <a:blip r:embed="rId85"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13" name="Revision_img_PEND" descr="A close up of a clock&#10;&#10;Description automatically generated" hidden="1">
            <a:extLst>
              <a:ext uri="{FF2B5EF4-FFF2-40B4-BE49-F238E27FC236}">
                <a16:creationId xmlns:a16="http://schemas.microsoft.com/office/drawing/2014/main" id="{752FA215-E3CB-4F1A-ECA5-9C12E4367384}"/>
              </a:ext>
            </a:extLst>
          </p:cNvPr>
          <p:cNvPicPr>
            <a:picLocks noChangeAspect="1"/>
          </p:cNvPicPr>
          <p:nvPr userDrawn="1"/>
        </p:nvPicPr>
        <p:blipFill>
          <a:blip r:embed="rId86"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graphicFrame>
        <p:nvGraphicFramePr>
          <p:cNvPr id="14" name="IpsosToolbar_Briefing_Slide" hidden="1">
            <a:extLst>
              <a:ext uri="{FF2B5EF4-FFF2-40B4-BE49-F238E27FC236}">
                <a16:creationId xmlns:a16="http://schemas.microsoft.com/office/drawing/2014/main" id="{C7D67450-7E1F-0B6B-47FF-204F0D417F64}"/>
              </a:ext>
            </a:extLst>
          </p:cNvPr>
          <p:cNvGraphicFramePr>
            <a:graphicFrameLocks noGrp="1"/>
          </p:cNvGraphicFramePr>
          <p:nvPr userDrawn="1">
            <p:extLst>
              <p:ext uri="{D42A27DB-BD31-4B8C-83A1-F6EECF244321}">
                <p14:modId xmlns:p14="http://schemas.microsoft.com/office/powerpoint/2010/main" val="1821801250"/>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15" name="IpsosToolbar_Briefing_General" hidden="1">
            <a:extLst>
              <a:ext uri="{FF2B5EF4-FFF2-40B4-BE49-F238E27FC236}">
                <a16:creationId xmlns:a16="http://schemas.microsoft.com/office/drawing/2014/main" id="{650A5BF9-FFB7-D162-C5FC-75B7DA4044BE}"/>
              </a:ext>
            </a:extLst>
          </p:cNvPr>
          <p:cNvGraphicFramePr>
            <a:graphicFrameLocks noGrp="1"/>
          </p:cNvGraphicFramePr>
          <p:nvPr userDrawn="1">
            <p:extLst>
              <p:ext uri="{D42A27DB-BD31-4B8C-83A1-F6EECF244321}">
                <p14:modId xmlns:p14="http://schemas.microsoft.com/office/powerpoint/2010/main" val="1850983476"/>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spTree>
    <p:extLst>
      <p:ext uri="{BB962C8B-B14F-4D97-AF65-F5344CB8AC3E}">
        <p14:creationId xmlns:p14="http://schemas.microsoft.com/office/powerpoint/2010/main" val="3257934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Lst>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0"/>
        </a:spcBef>
        <a:buSzPct val="50000"/>
        <a:buFont typeface="HelveticaNeueLT Std Lt Cn" panose="020B0406020202030204" pitchFamily="34" charset="0"/>
        <a:buChar char=" "/>
        <a:defRPr sz="1400" b="0" kern="1200">
          <a:solidFill>
            <a:schemeClr val="tx1"/>
          </a:solidFill>
          <a:latin typeface="+mn-lt"/>
          <a:ea typeface="+mn-ea"/>
          <a:cs typeface="+mn-cs"/>
        </a:defRPr>
      </a:lvl1pPr>
      <a:lvl2pPr marL="447675" indent="-314325" algn="l" defTabSz="914400" rtl="0" eaLnBrk="1" latinLnBrk="0" hangingPunct="1">
        <a:lnSpc>
          <a:spcPct val="100000"/>
        </a:lnSpc>
        <a:spcBef>
          <a:spcPts val="0"/>
        </a:spcBef>
        <a:buSzPct val="80000"/>
        <a:buFontTx/>
        <a:buBlip>
          <a:blip r:embed="rId87"/>
        </a:buBlip>
        <a:defRPr sz="1400" kern="1200">
          <a:solidFill>
            <a:schemeClr val="tx1"/>
          </a:solidFill>
          <a:latin typeface="+mn-lt"/>
          <a:ea typeface="+mn-ea"/>
          <a:cs typeface="+mn-cs"/>
        </a:defRPr>
      </a:lvl2pPr>
      <a:lvl3pPr marL="714375" indent="-17145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80"/>
            </p:custDataLst>
            <p:extLst>
              <p:ext uri="{D42A27DB-BD31-4B8C-83A1-F6EECF244321}">
                <p14:modId xmlns:p14="http://schemas.microsoft.com/office/powerpoint/2010/main" val="3515953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0" name="Diapositive think-cell" r:id="rId82" imgW="532" imgH="530" progId="TCLayout.ActiveDocument.1">
                  <p:embed/>
                </p:oleObj>
              </mc:Choice>
              <mc:Fallback>
                <p:oleObj name="Diapositive think-cell" r:id="rId82"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8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81"/>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Second level</a:t>
            </a:r>
          </a:p>
          <a:p>
            <a:pPr lvl="2"/>
            <a:r>
              <a:rPr lang="en-GB" dirty="0"/>
              <a:t>Third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03F82993-6853-4BA6-AA84-69582CEDB73F}" type="slidenum">
              <a:rPr lang="en-SE" smtClean="0"/>
              <a:t>‹#›</a:t>
            </a:fld>
            <a:endParaRPr lang="en-SE"/>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r>
              <a:rPr lang="en-GB" dirty="0">
                <a:solidFill>
                  <a:schemeClr val="bg1"/>
                </a:solidFill>
              </a:rPr>
              <a:t>2023</a:t>
            </a:r>
            <a:endParaRPr lang="en-GB" dirty="0"/>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p:nvPicPr>
        <p:blipFill>
          <a:blip r:embed="rId84">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Tree>
    <p:extLst>
      <p:ext uri="{BB962C8B-B14F-4D97-AF65-F5344CB8AC3E}">
        <p14:creationId xmlns:p14="http://schemas.microsoft.com/office/powerpoint/2010/main" val="229486238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3780" r:id="rId41"/>
    <p:sldLayoutId id="2147483782" r:id="rId42"/>
    <p:sldLayoutId id="2147483783" r:id="rId43"/>
    <p:sldLayoutId id="2147483784" r:id="rId44"/>
    <p:sldLayoutId id="2147483785" r:id="rId45"/>
    <p:sldLayoutId id="2147483786" r:id="rId46"/>
    <p:sldLayoutId id="2147483787" r:id="rId47"/>
    <p:sldLayoutId id="2147483788" r:id="rId48"/>
    <p:sldLayoutId id="2147483789" r:id="rId49"/>
    <p:sldLayoutId id="2147483790" r:id="rId50"/>
    <p:sldLayoutId id="2147483791" r:id="rId51"/>
    <p:sldLayoutId id="2147483792" r:id="rId52"/>
    <p:sldLayoutId id="2147483793" r:id="rId53"/>
    <p:sldLayoutId id="2147483794" r:id="rId54"/>
    <p:sldLayoutId id="2147483795" r:id="rId55"/>
    <p:sldLayoutId id="2147483796" r:id="rId56"/>
    <p:sldLayoutId id="2147483797" r:id="rId57"/>
    <p:sldLayoutId id="2147483798" r:id="rId58"/>
    <p:sldLayoutId id="2147483799" r:id="rId59"/>
    <p:sldLayoutId id="2147483800" r:id="rId60"/>
    <p:sldLayoutId id="2147483801" r:id="rId61"/>
    <p:sldLayoutId id="2147483802" r:id="rId62"/>
    <p:sldLayoutId id="2147483803" r:id="rId63"/>
    <p:sldLayoutId id="2147483804" r:id="rId64"/>
    <p:sldLayoutId id="2147483805" r:id="rId65"/>
    <p:sldLayoutId id="2147483806" r:id="rId66"/>
    <p:sldLayoutId id="2147483807" r:id="rId67"/>
    <p:sldLayoutId id="2147483808" r:id="rId68"/>
    <p:sldLayoutId id="2147483809" r:id="rId69"/>
    <p:sldLayoutId id="2147483810" r:id="rId70"/>
    <p:sldLayoutId id="2147483811" r:id="rId71"/>
    <p:sldLayoutId id="2147483812" r:id="rId72"/>
    <p:sldLayoutId id="2147483813" r:id="rId73"/>
    <p:sldLayoutId id="2147483814" r:id="rId74"/>
    <p:sldLayoutId id="2147483815" r:id="rId75"/>
    <p:sldLayoutId id="2147483816" r:id="rId76"/>
    <p:sldLayoutId id="2147483817" r:id="rId77"/>
  </p:sldLayoutIdLst>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0"/>
        </a:spcBef>
        <a:buSzPct val="50000"/>
        <a:buFont typeface="HelveticaNeueLT Std Lt Cn" panose="020B0406020202030204" pitchFamily="34" charset="0"/>
        <a:buChar char=" "/>
        <a:defRPr sz="1400" b="0" kern="1200">
          <a:solidFill>
            <a:schemeClr val="tx1"/>
          </a:solidFill>
          <a:latin typeface="+mn-lt"/>
          <a:ea typeface="+mn-ea"/>
          <a:cs typeface="+mn-cs"/>
        </a:defRPr>
      </a:lvl1pPr>
      <a:lvl2pPr marL="447675" indent="-314325" algn="l" defTabSz="914400" rtl="0" eaLnBrk="1" latinLnBrk="0" hangingPunct="1">
        <a:lnSpc>
          <a:spcPct val="100000"/>
        </a:lnSpc>
        <a:spcBef>
          <a:spcPts val="0"/>
        </a:spcBef>
        <a:buSzPct val="80000"/>
        <a:buFontTx/>
        <a:buBlip>
          <a:blip r:embed="rId85"/>
        </a:buBlip>
        <a:defRPr sz="1400" kern="1200">
          <a:solidFill>
            <a:schemeClr val="tx1"/>
          </a:solidFill>
          <a:latin typeface="+mn-lt"/>
          <a:ea typeface="+mn-ea"/>
          <a:cs typeface="+mn-cs"/>
        </a:defRPr>
      </a:lvl2pPr>
      <a:lvl3pPr marL="714375" indent="-171450" algn="l" defTabSz="914400"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F8275-453B-4DA5-BFD0-C4BA06E1B310}"/>
              </a:ext>
            </a:extLst>
          </p:cNvPr>
          <p:cNvSpPr>
            <a:spLocks noGrp="1"/>
          </p:cNvSpPr>
          <p:nvPr>
            <p:ph type="ctrTitle"/>
          </p:nvPr>
        </p:nvSpPr>
        <p:spPr>
          <a:xfrm>
            <a:off x="459207" y="521852"/>
            <a:ext cx="9642736" cy="2475348"/>
          </a:xfrm>
        </p:spPr>
        <p:txBody>
          <a:bodyPr/>
          <a:lstStyle/>
          <a:p>
            <a:r>
              <a:rPr lang="sv-SE" dirty="0"/>
              <a:t>Vildsvinskött </a:t>
            </a:r>
            <a:br>
              <a:rPr lang="sv-SE" dirty="0"/>
            </a:br>
            <a:r>
              <a:rPr lang="sv-SE" sz="4800" dirty="0"/>
              <a:t>- Konsumtion och attityder</a:t>
            </a:r>
            <a:br>
              <a:rPr lang="sv-SE" sz="4800" dirty="0"/>
            </a:br>
            <a:br>
              <a:rPr lang="sv-SE" sz="4800" dirty="0"/>
            </a:br>
            <a:r>
              <a:rPr lang="sv-SE" sz="3200" dirty="0"/>
              <a:t>Mätning 3 –november 2023</a:t>
            </a:r>
            <a:br>
              <a:rPr lang="sv-SE" sz="3200" dirty="0"/>
            </a:br>
            <a:r>
              <a:rPr lang="sv-SE" sz="3200" dirty="0"/>
              <a:t>Extramätning Afrikansk svinpest</a:t>
            </a:r>
            <a:endParaRPr lang="en-SE" dirty="0"/>
          </a:p>
        </p:txBody>
      </p:sp>
      <p:sp>
        <p:nvSpPr>
          <p:cNvPr id="8" name="Subtitle 7">
            <a:extLst>
              <a:ext uri="{FF2B5EF4-FFF2-40B4-BE49-F238E27FC236}">
                <a16:creationId xmlns:a16="http://schemas.microsoft.com/office/drawing/2014/main" id="{1EC2D255-D6C9-4956-866F-6A7BAFA0B870}"/>
              </a:ext>
            </a:extLst>
          </p:cNvPr>
          <p:cNvSpPr>
            <a:spLocks noGrp="1"/>
          </p:cNvSpPr>
          <p:nvPr>
            <p:ph type="subTitle" idx="1"/>
          </p:nvPr>
        </p:nvSpPr>
        <p:spPr>
          <a:xfrm>
            <a:off x="459207" y="3994107"/>
            <a:ext cx="7551997" cy="461665"/>
          </a:xfrm>
        </p:spPr>
        <p:txBody>
          <a:bodyPr/>
          <a:lstStyle/>
          <a:p>
            <a:r>
              <a:rPr lang="sv-SE" dirty="0"/>
              <a:t>Till: Lewander &amp; Co</a:t>
            </a:r>
          </a:p>
        </p:txBody>
      </p:sp>
      <p:sp>
        <p:nvSpPr>
          <p:cNvPr id="9" name="Text Placeholder 8">
            <a:extLst>
              <a:ext uri="{FF2B5EF4-FFF2-40B4-BE49-F238E27FC236}">
                <a16:creationId xmlns:a16="http://schemas.microsoft.com/office/drawing/2014/main" id="{AF3C1816-F27E-4035-B084-8CEA666EE1F2}"/>
              </a:ext>
            </a:extLst>
          </p:cNvPr>
          <p:cNvSpPr>
            <a:spLocks noGrp="1"/>
          </p:cNvSpPr>
          <p:nvPr>
            <p:ph type="body" sz="quarter" idx="4294967295"/>
          </p:nvPr>
        </p:nvSpPr>
        <p:spPr>
          <a:xfrm>
            <a:off x="544778" y="4872931"/>
            <a:ext cx="2661292" cy="1323439"/>
          </a:xfrm>
        </p:spPr>
        <p:txBody>
          <a:bodyPr/>
          <a:lstStyle/>
          <a:p>
            <a:r>
              <a:rPr lang="sv-SE" sz="1600" dirty="0">
                <a:solidFill>
                  <a:schemeClr val="bg1"/>
                </a:solidFill>
              </a:rPr>
              <a:t>Agneta Hallström</a:t>
            </a:r>
            <a:br>
              <a:rPr lang="sv-SE" sz="1600" dirty="0">
                <a:solidFill>
                  <a:schemeClr val="bg1"/>
                </a:solidFill>
              </a:rPr>
            </a:br>
            <a:r>
              <a:rPr lang="sv-SE" sz="1600" dirty="0">
                <a:solidFill>
                  <a:schemeClr val="bg1"/>
                </a:solidFill>
              </a:rPr>
              <a:t>Hanna Agnes Persson</a:t>
            </a:r>
          </a:p>
          <a:p>
            <a:r>
              <a:rPr lang="sv-SE" sz="1600" dirty="0">
                <a:solidFill>
                  <a:schemeClr val="bg1"/>
                </a:solidFill>
              </a:rPr>
              <a:t>2023-11-24</a:t>
            </a:r>
            <a:endParaRPr lang="en-SE" sz="1600" dirty="0">
              <a:solidFill>
                <a:schemeClr val="bg1"/>
              </a:solidFill>
            </a:endParaRPr>
          </a:p>
          <a:p>
            <a:endParaRPr lang="en-SE" dirty="0"/>
          </a:p>
        </p:txBody>
      </p:sp>
    </p:spTree>
    <p:extLst>
      <p:ext uri="{BB962C8B-B14F-4D97-AF65-F5344CB8AC3E}">
        <p14:creationId xmlns:p14="http://schemas.microsoft.com/office/powerpoint/2010/main" val="4141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61B7E-AE74-4F83-B6CD-5860135F0207}"/>
              </a:ext>
            </a:extLst>
          </p:cNvPr>
          <p:cNvSpPr>
            <a:spLocks noGrp="1"/>
          </p:cNvSpPr>
          <p:nvPr>
            <p:ph type="title"/>
          </p:nvPr>
        </p:nvSpPr>
        <p:spPr/>
        <p:txBody>
          <a:bodyPr/>
          <a:lstStyle/>
          <a:p>
            <a:r>
              <a:rPr lang="sv-SE" dirty="0"/>
              <a:t>Top of mind associationer</a:t>
            </a:r>
            <a:endParaRPr lang="en-SE" dirty="0"/>
          </a:p>
        </p:txBody>
      </p:sp>
      <p:sp>
        <p:nvSpPr>
          <p:cNvPr id="6" name="Text Placeholder 4">
            <a:extLst>
              <a:ext uri="{FF2B5EF4-FFF2-40B4-BE49-F238E27FC236}">
                <a16:creationId xmlns:a16="http://schemas.microsoft.com/office/drawing/2014/main" id="{35C1534D-D869-DF7B-6269-8EF9AB1927F0}"/>
              </a:ext>
            </a:extLst>
          </p:cNvPr>
          <p:cNvSpPr>
            <a:spLocks noGrp="1"/>
          </p:cNvSpPr>
          <p:nvPr>
            <p:ph type="body" sz="quarter" idx="15"/>
          </p:nvPr>
        </p:nvSpPr>
        <p:spPr>
          <a:xfrm>
            <a:off x="404786" y="862947"/>
            <a:ext cx="9210388" cy="353943"/>
          </a:xfrm>
        </p:spPr>
        <p:txBody>
          <a:bodyPr/>
          <a:lstStyle/>
          <a:p>
            <a:r>
              <a:rPr lang="sv-SE" dirty="0"/>
              <a:t>En mycket liten grupp, cirka 2% har nämnt afrikansk svinpest, pest och smitta.</a:t>
            </a:r>
          </a:p>
        </p:txBody>
      </p:sp>
      <p:pic>
        <p:nvPicPr>
          <p:cNvPr id="2" name="Bildobjekt 1" descr="Exempel på top of mind associationer">
            <a:extLst>
              <a:ext uri="{FF2B5EF4-FFF2-40B4-BE49-F238E27FC236}">
                <a16:creationId xmlns:a16="http://schemas.microsoft.com/office/drawing/2014/main" id="{A336FDFE-C5DE-4CB2-A726-8476771BD992}"/>
              </a:ext>
            </a:extLst>
          </p:cNvPr>
          <p:cNvPicPr>
            <a:picLocks noChangeAspect="1"/>
          </p:cNvPicPr>
          <p:nvPr/>
        </p:nvPicPr>
        <p:blipFill>
          <a:blip r:embed="rId2"/>
          <a:stretch>
            <a:fillRect/>
          </a:stretch>
        </p:blipFill>
        <p:spPr>
          <a:xfrm>
            <a:off x="404786" y="1678711"/>
            <a:ext cx="5450296" cy="4316342"/>
          </a:xfrm>
          <a:prstGeom prst="rect">
            <a:avLst/>
          </a:prstGeom>
        </p:spPr>
      </p:pic>
      <p:pic>
        <p:nvPicPr>
          <p:cNvPr id="11" name="Bildobjekt 10">
            <a:extLst>
              <a:ext uri="{FF2B5EF4-FFF2-40B4-BE49-F238E27FC236}">
                <a16:creationId xmlns:a16="http://schemas.microsoft.com/office/drawing/2014/main" id="{E0CB0C10-F46C-3F24-139F-2C48D5F6BF90}"/>
              </a:ext>
              <a:ext uri="{C183D7F6-B498-43B3-948B-1728B52AA6E4}">
                <adec:decorative xmlns:adec="http://schemas.microsoft.com/office/drawing/2017/decorative" val="1"/>
              </a:ext>
            </a:extLst>
          </p:cNvPr>
          <p:cNvPicPr>
            <a:picLocks noChangeAspect="1"/>
          </p:cNvPicPr>
          <p:nvPr/>
        </p:nvPicPr>
        <p:blipFill rotWithShape="1">
          <a:blip r:embed="rId3"/>
          <a:srcRect l="1123" t="2884" r="1514" b="2743"/>
          <a:stretch/>
        </p:blipFill>
        <p:spPr>
          <a:xfrm>
            <a:off x="6478438" y="1332022"/>
            <a:ext cx="4917056" cy="4680585"/>
          </a:xfrm>
          <a:prstGeom prst="rect">
            <a:avLst/>
          </a:prstGeom>
        </p:spPr>
      </p:pic>
    </p:spTree>
    <p:extLst>
      <p:ext uri="{BB962C8B-B14F-4D97-AF65-F5344CB8AC3E}">
        <p14:creationId xmlns:p14="http://schemas.microsoft.com/office/powerpoint/2010/main" val="222749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BD34C-1BB4-4DAC-8AB8-E0C108802DA2}"/>
              </a:ext>
            </a:extLst>
          </p:cNvPr>
          <p:cNvSpPr>
            <a:spLocks noGrp="1"/>
          </p:cNvSpPr>
          <p:nvPr>
            <p:ph type="title"/>
          </p:nvPr>
        </p:nvSpPr>
        <p:spPr>
          <a:xfrm>
            <a:off x="404786" y="287657"/>
            <a:ext cx="11382428" cy="480131"/>
          </a:xfrm>
        </p:spPr>
        <p:txBody>
          <a:bodyPr/>
          <a:lstStyle/>
          <a:p>
            <a:r>
              <a:rPr lang="sv-SE" dirty="0"/>
              <a:t>Konsumtion </a:t>
            </a:r>
            <a:endParaRPr lang="en-SE" dirty="0"/>
          </a:p>
        </p:txBody>
      </p:sp>
      <p:sp>
        <p:nvSpPr>
          <p:cNvPr id="5" name="Text Placeholder 4">
            <a:extLst>
              <a:ext uri="{FF2B5EF4-FFF2-40B4-BE49-F238E27FC236}">
                <a16:creationId xmlns:a16="http://schemas.microsoft.com/office/drawing/2014/main" id="{ECFB4090-F45B-45C6-BD35-A0AE40A98776}"/>
              </a:ext>
            </a:extLst>
          </p:cNvPr>
          <p:cNvSpPr>
            <a:spLocks noGrp="1"/>
          </p:cNvSpPr>
          <p:nvPr>
            <p:ph type="body" sz="quarter" idx="15"/>
          </p:nvPr>
        </p:nvSpPr>
        <p:spPr>
          <a:xfrm>
            <a:off x="404786" y="749377"/>
            <a:ext cx="10916175" cy="969496"/>
          </a:xfrm>
        </p:spPr>
        <p:txBody>
          <a:bodyPr/>
          <a:lstStyle/>
          <a:p>
            <a:r>
              <a:rPr lang="sv-SE" dirty="0"/>
              <a:t>Vildsvinskött äts inte med någon stor frekvens. Det vanligaste är att äta det en gång per år eller</a:t>
            </a:r>
            <a:br>
              <a:rPr lang="sv-SE" dirty="0"/>
            </a:br>
            <a:r>
              <a:rPr lang="sv-SE" dirty="0"/>
              <a:t>mer sällan. 30% har aldrig provat vildsvinskött. Andelen som uppger att de äter vildsvin i någon</a:t>
            </a:r>
            <a:br>
              <a:rPr lang="sv-SE" dirty="0"/>
            </a:br>
            <a:r>
              <a:rPr lang="sv-SE" dirty="0"/>
              <a:t>utsträckning är på samma nivå som 2022. </a:t>
            </a:r>
          </a:p>
        </p:txBody>
      </p:sp>
      <p:pic>
        <p:nvPicPr>
          <p:cNvPr id="2" name="Bildobjekt 1" descr="Info och diagram över svar på frågan: Hur ofta äter du vildsvin?">
            <a:extLst>
              <a:ext uri="{FF2B5EF4-FFF2-40B4-BE49-F238E27FC236}">
                <a16:creationId xmlns:a16="http://schemas.microsoft.com/office/drawing/2014/main" id="{F9CBEEB5-A568-478D-B02D-6A2AE25539D0}"/>
              </a:ext>
            </a:extLst>
          </p:cNvPr>
          <p:cNvPicPr>
            <a:picLocks noChangeAspect="1"/>
          </p:cNvPicPr>
          <p:nvPr/>
        </p:nvPicPr>
        <p:blipFill>
          <a:blip r:embed="rId3"/>
          <a:stretch>
            <a:fillRect/>
          </a:stretch>
        </p:blipFill>
        <p:spPr>
          <a:xfrm>
            <a:off x="220885" y="1908623"/>
            <a:ext cx="10315326" cy="3944454"/>
          </a:xfrm>
          <a:prstGeom prst="rect">
            <a:avLst/>
          </a:prstGeom>
        </p:spPr>
      </p:pic>
      <p:sp>
        <p:nvSpPr>
          <p:cNvPr id="6" name="Text Placeholder 5">
            <a:extLst>
              <a:ext uri="{FF2B5EF4-FFF2-40B4-BE49-F238E27FC236}">
                <a16:creationId xmlns:a16="http://schemas.microsoft.com/office/drawing/2014/main" id="{16B16460-1EAC-4A4B-92D5-295369770F71}"/>
              </a:ext>
            </a:extLst>
          </p:cNvPr>
          <p:cNvSpPr>
            <a:spLocks noGrp="1"/>
          </p:cNvSpPr>
          <p:nvPr>
            <p:ph type="body" sz="quarter" idx="18"/>
          </p:nvPr>
        </p:nvSpPr>
        <p:spPr>
          <a:xfrm>
            <a:off x="404786" y="5853077"/>
            <a:ext cx="11463417" cy="276999"/>
          </a:xfrm>
        </p:spPr>
        <p:txBody>
          <a:bodyPr/>
          <a:lstStyle/>
          <a:p>
            <a:r>
              <a:rPr lang="sv-SE" sz="1200" dirty="0"/>
              <a:t>Bas: 1005 </a:t>
            </a:r>
            <a:endParaRPr lang="en-SE" sz="1200" dirty="0"/>
          </a:p>
        </p:txBody>
      </p:sp>
    </p:spTree>
    <p:extLst>
      <p:ext uri="{BB962C8B-B14F-4D97-AF65-F5344CB8AC3E}">
        <p14:creationId xmlns:p14="http://schemas.microsoft.com/office/powerpoint/2010/main" val="240174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BD34C-1BB4-4DAC-8AB8-E0C108802DA2}"/>
              </a:ext>
            </a:extLst>
          </p:cNvPr>
          <p:cNvSpPr>
            <a:spLocks noGrp="1"/>
          </p:cNvSpPr>
          <p:nvPr>
            <p:ph type="title"/>
          </p:nvPr>
        </p:nvSpPr>
        <p:spPr/>
        <p:txBody>
          <a:bodyPr/>
          <a:lstStyle/>
          <a:p>
            <a:r>
              <a:rPr lang="sv-SE" dirty="0"/>
              <a:t>Konsumtion över tid</a:t>
            </a:r>
            <a:r>
              <a:rPr lang="sv-SE" dirty="0">
                <a:solidFill>
                  <a:schemeClr val="bg1"/>
                </a:solidFill>
              </a:rPr>
              <a:t>.</a:t>
            </a:r>
            <a:endParaRPr lang="en-SE" dirty="0">
              <a:solidFill>
                <a:schemeClr val="bg1"/>
              </a:solidFill>
            </a:endParaRPr>
          </a:p>
        </p:txBody>
      </p:sp>
      <p:sp>
        <p:nvSpPr>
          <p:cNvPr id="15" name="Text Placeholder 4">
            <a:extLst>
              <a:ext uri="{FF2B5EF4-FFF2-40B4-BE49-F238E27FC236}">
                <a16:creationId xmlns:a16="http://schemas.microsoft.com/office/drawing/2014/main" id="{3309BF7C-3B17-4B11-A594-6EF3B5E02C41}"/>
              </a:ext>
            </a:extLst>
          </p:cNvPr>
          <p:cNvSpPr>
            <a:spLocks noGrp="1"/>
          </p:cNvSpPr>
          <p:nvPr>
            <p:ph type="body" sz="quarter" idx="15"/>
          </p:nvPr>
        </p:nvSpPr>
        <p:spPr>
          <a:xfrm>
            <a:off x="496388" y="862946"/>
            <a:ext cx="11087273" cy="628501"/>
          </a:xfrm>
        </p:spPr>
        <p:txBody>
          <a:bodyPr/>
          <a:lstStyle/>
          <a:p>
            <a:r>
              <a:rPr lang="sv-SE" dirty="0"/>
              <a:t>Överlag ser konsumtionsfrekvenserna ut som vid 2022 års mätning. En tendens till att den äldsta </a:t>
            </a:r>
            <a:br>
              <a:rPr lang="sv-SE" dirty="0"/>
            </a:br>
            <a:r>
              <a:rPr lang="sv-SE" dirty="0"/>
              <a:t>åldersgruppen samt 30-44 år äter mindre och mindre vildsvinskött över tid.</a:t>
            </a:r>
          </a:p>
        </p:txBody>
      </p:sp>
      <p:pic>
        <p:nvPicPr>
          <p:cNvPr id="5" name="Bildobjekt 4" descr="Diagram över svar på frågan: Hur ofta äter du vildsvin?">
            <a:extLst>
              <a:ext uri="{FF2B5EF4-FFF2-40B4-BE49-F238E27FC236}">
                <a16:creationId xmlns:a16="http://schemas.microsoft.com/office/drawing/2014/main" id="{06CEC8BB-F81D-4EB6-922E-A4F4ED4DDBBA}"/>
              </a:ext>
            </a:extLst>
          </p:cNvPr>
          <p:cNvPicPr>
            <a:picLocks noChangeAspect="1"/>
          </p:cNvPicPr>
          <p:nvPr/>
        </p:nvPicPr>
        <p:blipFill>
          <a:blip r:embed="rId3"/>
          <a:stretch>
            <a:fillRect/>
          </a:stretch>
        </p:blipFill>
        <p:spPr>
          <a:xfrm>
            <a:off x="261346" y="1824245"/>
            <a:ext cx="11565114" cy="4407790"/>
          </a:xfrm>
          <a:prstGeom prst="rect">
            <a:avLst/>
          </a:prstGeom>
        </p:spPr>
      </p:pic>
      <p:sp>
        <p:nvSpPr>
          <p:cNvPr id="9" name="Text Placeholder 3">
            <a:extLst>
              <a:ext uri="{FF2B5EF4-FFF2-40B4-BE49-F238E27FC236}">
                <a16:creationId xmlns:a16="http://schemas.microsoft.com/office/drawing/2014/main" id="{A82AF7ED-CD17-403F-9721-406762D5F9D4}"/>
              </a:ext>
            </a:extLst>
          </p:cNvPr>
          <p:cNvSpPr txBox="1">
            <a:spLocks/>
          </p:cNvSpPr>
          <p:nvPr/>
        </p:nvSpPr>
        <p:spPr>
          <a:xfrm>
            <a:off x="323797" y="6475184"/>
            <a:ext cx="11463417" cy="24622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0"/>
              </a:spcBef>
              <a:buSzPct val="50000"/>
              <a:buFont typeface="HelveticaNeueLT Std Lt Cn" panose="020B0406020202030204" pitchFamily="34" charset="0"/>
              <a:buNone/>
              <a:defRPr sz="10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0"/>
              </a:spcBef>
              <a:buSzPct val="80000"/>
              <a:buFontTx/>
              <a:buNone/>
              <a:defRPr sz="1400" kern="1200">
                <a:solidFill>
                  <a:schemeClr val="tx1"/>
                </a:solidFill>
                <a:latin typeface="+mn-lt"/>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sv-SE" sz="1000" b="0" i="1" u="none" strike="noStrike" kern="1200" cap="none" spc="0" normalizeH="0" baseline="0" noProof="0" dirty="0">
                <a:ln>
                  <a:noFill/>
                </a:ln>
                <a:solidFill>
                  <a:prstClr val="white">
                    <a:lumMod val="50000"/>
                  </a:prstClr>
                </a:solidFill>
                <a:effectLst/>
                <a:uLnTx/>
                <a:uFillTx/>
                <a:latin typeface="Arial"/>
                <a:ea typeface="+mn-ea"/>
                <a:cs typeface="+mn-cs"/>
              </a:rPr>
              <a:t>Bas: Samtliga, n= 1005</a:t>
            </a:r>
            <a:endParaRPr kumimoji="0" lang="en-SE" sz="1000" b="0" i="1"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26217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A1ECB-819B-4C36-A3E1-4CC48328443F}"/>
              </a:ext>
            </a:extLst>
          </p:cNvPr>
          <p:cNvSpPr>
            <a:spLocks noGrp="1"/>
          </p:cNvSpPr>
          <p:nvPr>
            <p:ph type="title"/>
          </p:nvPr>
        </p:nvSpPr>
        <p:spPr/>
        <p:txBody>
          <a:bodyPr/>
          <a:lstStyle/>
          <a:p>
            <a:r>
              <a:rPr lang="sv-SE" dirty="0"/>
              <a:t>konsumtion</a:t>
            </a:r>
            <a:endParaRPr lang="en-SE" dirty="0"/>
          </a:p>
        </p:txBody>
      </p:sp>
      <p:sp>
        <p:nvSpPr>
          <p:cNvPr id="2" name="Text Placeholder 4">
            <a:extLst>
              <a:ext uri="{FF2B5EF4-FFF2-40B4-BE49-F238E27FC236}">
                <a16:creationId xmlns:a16="http://schemas.microsoft.com/office/drawing/2014/main" id="{FFE82ACD-A431-A3C1-6E71-78E5FD31F506}"/>
              </a:ext>
            </a:extLst>
          </p:cNvPr>
          <p:cNvSpPr>
            <a:spLocks noGrp="1"/>
          </p:cNvSpPr>
          <p:nvPr>
            <p:ph type="body" sz="quarter" idx="15"/>
          </p:nvPr>
        </p:nvSpPr>
        <p:spPr>
          <a:xfrm>
            <a:off x="496388" y="862946"/>
            <a:ext cx="10910917" cy="538609"/>
          </a:xfrm>
        </p:spPr>
        <p:txBody>
          <a:bodyPr/>
          <a:lstStyle/>
          <a:p>
            <a:r>
              <a:rPr lang="sv-SE" sz="1600" dirty="0"/>
              <a:t>Samma övergripande mönster som tidigare. Skälet till konsumtion är att det är gott och att man är, eller känner, jägare.</a:t>
            </a:r>
          </a:p>
          <a:p>
            <a:r>
              <a:rPr lang="sv-SE" sz="1600" dirty="0"/>
              <a:t>Motivet till att man inte äter oftare handlar bland annat om tillgång (svårt att få tag i) och pris.</a:t>
            </a:r>
          </a:p>
        </p:txBody>
      </p:sp>
      <p:graphicFrame>
        <p:nvGraphicFramePr>
          <p:cNvPr id="6" name="Table 6">
            <a:extLst>
              <a:ext uri="{FF2B5EF4-FFF2-40B4-BE49-F238E27FC236}">
                <a16:creationId xmlns:a16="http://schemas.microsoft.com/office/drawing/2014/main" id="{0F1C6034-21E5-4869-A9B7-3F4671EEE232}"/>
              </a:ext>
            </a:extLst>
          </p:cNvPr>
          <p:cNvGraphicFramePr>
            <a:graphicFrameLocks noGrp="1"/>
          </p:cNvGraphicFramePr>
          <p:nvPr>
            <p:extLst>
              <p:ext uri="{D42A27DB-BD31-4B8C-83A1-F6EECF244321}">
                <p14:modId xmlns:p14="http://schemas.microsoft.com/office/powerpoint/2010/main" val="1739374338"/>
              </p:ext>
            </p:extLst>
          </p:nvPr>
        </p:nvGraphicFramePr>
        <p:xfrm>
          <a:off x="404786" y="1603013"/>
          <a:ext cx="11382428" cy="574805"/>
        </p:xfrm>
        <a:graphic>
          <a:graphicData uri="http://schemas.openxmlformats.org/drawingml/2006/table">
            <a:tbl>
              <a:tblPr firstRow="1" bandRow="1">
                <a:tableStyleId>{5C22544A-7EE6-4342-B048-85BDC9FD1C3A}</a:tableStyleId>
              </a:tblPr>
              <a:tblGrid>
                <a:gridCol w="5654491">
                  <a:extLst>
                    <a:ext uri="{9D8B030D-6E8A-4147-A177-3AD203B41FA5}">
                      <a16:colId xmlns:a16="http://schemas.microsoft.com/office/drawing/2014/main" val="817403970"/>
                    </a:ext>
                  </a:extLst>
                </a:gridCol>
                <a:gridCol w="5727937">
                  <a:extLst>
                    <a:ext uri="{9D8B030D-6E8A-4147-A177-3AD203B41FA5}">
                      <a16:colId xmlns:a16="http://schemas.microsoft.com/office/drawing/2014/main" val="916633300"/>
                    </a:ext>
                  </a:extLst>
                </a:gridCol>
              </a:tblGrid>
              <a:tr h="574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 sz="1400" b="1" kern="1200" dirty="0">
                          <a:solidFill>
                            <a:schemeClr val="lt1"/>
                          </a:solidFill>
                          <a:effectLst/>
                          <a:latin typeface="+mn-lt"/>
                          <a:ea typeface="+mn-ea"/>
                          <a:cs typeface="+mn-cs"/>
                        </a:rPr>
                        <a:t>Vilka är de främsta skälen till att du äter vildsvinskött? </a:t>
                      </a:r>
                      <a:endParaRPr lang="en-SE" sz="1400" b="1" kern="1200" dirty="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 sz="1400" b="1" kern="1200" dirty="0">
                          <a:solidFill>
                            <a:schemeClr val="lt1"/>
                          </a:solidFill>
                          <a:effectLst/>
                          <a:latin typeface="+mn-lt"/>
                          <a:ea typeface="+mn-ea"/>
                          <a:cs typeface="+mn-cs"/>
                        </a:rPr>
                        <a:t>Vilka är de främsta skälen till att du inte äter vildsvinskött [oftare]? </a:t>
                      </a:r>
                      <a:endParaRPr lang="en-SE" sz="14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4017132651"/>
                  </a:ext>
                </a:extLst>
              </a:tr>
            </a:tbl>
          </a:graphicData>
        </a:graphic>
      </p:graphicFrame>
      <p:pic>
        <p:nvPicPr>
          <p:cNvPr id="8" name="Bildobjekt 7" descr="Exempel på svar på frågan: Vilka är de främsta skälen till att du äter vildsvinskött? ">
            <a:extLst>
              <a:ext uri="{FF2B5EF4-FFF2-40B4-BE49-F238E27FC236}">
                <a16:creationId xmlns:a16="http://schemas.microsoft.com/office/drawing/2014/main" id="{CDFC74C0-F96B-6EC5-9FE3-4D8006BEDE40}"/>
              </a:ext>
            </a:extLst>
          </p:cNvPr>
          <p:cNvPicPr>
            <a:picLocks noChangeAspect="1"/>
          </p:cNvPicPr>
          <p:nvPr/>
        </p:nvPicPr>
        <p:blipFill>
          <a:blip r:embed="rId3"/>
          <a:stretch>
            <a:fillRect/>
          </a:stretch>
        </p:blipFill>
        <p:spPr>
          <a:xfrm>
            <a:off x="593425" y="2286000"/>
            <a:ext cx="5161436" cy="4247431"/>
          </a:xfrm>
          <a:prstGeom prst="rect">
            <a:avLst/>
          </a:prstGeom>
        </p:spPr>
      </p:pic>
      <p:pic>
        <p:nvPicPr>
          <p:cNvPr id="11" name="Bildobjekt 10" descr="Exempel på svar på frågan: Vilka är de främsta skälen till att du inte äter vildsvinskött? ">
            <a:extLst>
              <a:ext uri="{FF2B5EF4-FFF2-40B4-BE49-F238E27FC236}">
                <a16:creationId xmlns:a16="http://schemas.microsoft.com/office/drawing/2014/main" id="{B9E61369-EF25-2568-0ADB-694F7DBC47A0}"/>
              </a:ext>
            </a:extLst>
          </p:cNvPr>
          <p:cNvPicPr>
            <a:picLocks noChangeAspect="1"/>
          </p:cNvPicPr>
          <p:nvPr/>
        </p:nvPicPr>
        <p:blipFill>
          <a:blip r:embed="rId4"/>
          <a:stretch>
            <a:fillRect/>
          </a:stretch>
        </p:blipFill>
        <p:spPr>
          <a:xfrm>
            <a:off x="6625778" y="2177818"/>
            <a:ext cx="4519550" cy="4177923"/>
          </a:xfrm>
          <a:prstGeom prst="rect">
            <a:avLst/>
          </a:prstGeom>
        </p:spPr>
      </p:pic>
    </p:spTree>
    <p:extLst>
      <p:ext uri="{BB962C8B-B14F-4D97-AF65-F5344CB8AC3E}">
        <p14:creationId xmlns:p14="http://schemas.microsoft.com/office/powerpoint/2010/main" val="219706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780CB2-BCAD-4841-94EC-20475A9B0C13}"/>
              </a:ext>
            </a:extLst>
          </p:cNvPr>
          <p:cNvSpPr>
            <a:spLocks noGrp="1"/>
          </p:cNvSpPr>
          <p:nvPr>
            <p:ph type="body" sz="quarter" idx="13"/>
          </p:nvPr>
        </p:nvSpPr>
        <p:spPr>
          <a:xfrm>
            <a:off x="9828892" y="3287"/>
            <a:ext cx="2047035" cy="4508927"/>
          </a:xfrm>
        </p:spPr>
        <p:txBody>
          <a:bodyPr/>
          <a:lstStyle/>
          <a:p>
            <a:r>
              <a:rPr lang="sv-SE" dirty="0"/>
              <a:t>4</a:t>
            </a:r>
          </a:p>
        </p:txBody>
      </p:sp>
      <p:sp>
        <p:nvSpPr>
          <p:cNvPr id="4" name="Title 3">
            <a:extLst>
              <a:ext uri="{FF2B5EF4-FFF2-40B4-BE49-F238E27FC236}">
                <a16:creationId xmlns:a16="http://schemas.microsoft.com/office/drawing/2014/main" id="{7B72F03D-60FA-456B-B51E-16A375531F80}"/>
              </a:ext>
            </a:extLst>
          </p:cNvPr>
          <p:cNvSpPr>
            <a:spLocks noGrp="1"/>
          </p:cNvSpPr>
          <p:nvPr>
            <p:ph type="title"/>
          </p:nvPr>
        </p:nvSpPr>
        <p:spPr>
          <a:xfrm>
            <a:off x="459207" y="546021"/>
            <a:ext cx="7551996" cy="849015"/>
          </a:xfrm>
        </p:spPr>
        <p:txBody>
          <a:bodyPr/>
          <a:lstStyle/>
          <a:p>
            <a:r>
              <a:rPr lang="sv-SE" dirty="0"/>
              <a:t>profilord</a:t>
            </a:r>
          </a:p>
        </p:txBody>
      </p:sp>
    </p:spTree>
    <p:extLst>
      <p:ext uri="{BB962C8B-B14F-4D97-AF65-F5344CB8AC3E}">
        <p14:creationId xmlns:p14="http://schemas.microsoft.com/office/powerpoint/2010/main" val="195405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E6D9A-60D9-4B01-9110-17B270C6A164}"/>
              </a:ext>
            </a:extLst>
          </p:cNvPr>
          <p:cNvSpPr>
            <a:spLocks noGrp="1"/>
          </p:cNvSpPr>
          <p:nvPr>
            <p:ph type="title"/>
          </p:nvPr>
        </p:nvSpPr>
        <p:spPr/>
        <p:txBody>
          <a:bodyPr/>
          <a:lstStyle/>
          <a:p>
            <a:r>
              <a:rPr lang="sv-SE" dirty="0"/>
              <a:t>Profilord för vildsvinskött</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801958"/>
            <a:ext cx="10715864" cy="969496"/>
          </a:xfrm>
        </p:spPr>
        <p:txBody>
          <a:bodyPr/>
          <a:lstStyle/>
          <a:p>
            <a:r>
              <a:rPr lang="sv-SE" dirty="0"/>
              <a:t>Fortsatt är det många som har svårt att ta ställning. Andelen som uppger att det är något man</a:t>
            </a:r>
          </a:p>
          <a:p>
            <a:r>
              <a:rPr lang="sv-SE" dirty="0"/>
              <a:t>är intresserad av att äta har minskat signifikant. Något fler uppger att det är klimatsmart </a:t>
            </a:r>
            <a:br>
              <a:rPr lang="sv-SE" dirty="0"/>
            </a:br>
            <a:r>
              <a:rPr lang="sv-SE" dirty="0"/>
              <a:t>(även det signifikant.)</a:t>
            </a:r>
            <a:endParaRPr lang="en-SE" dirty="0"/>
          </a:p>
        </p:txBody>
      </p:sp>
      <p:pic>
        <p:nvPicPr>
          <p:cNvPr id="6" name="Bildobjekt 5" descr="Information och diagram över svar på frågan: I vilken utsträckning instämmer du att svenskt vildsvinskött är ... ">
            <a:extLst>
              <a:ext uri="{FF2B5EF4-FFF2-40B4-BE49-F238E27FC236}">
                <a16:creationId xmlns:a16="http://schemas.microsoft.com/office/drawing/2014/main" id="{708F03D6-28E1-467F-A67C-1C991FEBCEE3}"/>
              </a:ext>
            </a:extLst>
          </p:cNvPr>
          <p:cNvPicPr>
            <a:picLocks noChangeAspect="1"/>
          </p:cNvPicPr>
          <p:nvPr/>
        </p:nvPicPr>
        <p:blipFill>
          <a:blip r:embed="rId2"/>
          <a:stretch>
            <a:fillRect/>
          </a:stretch>
        </p:blipFill>
        <p:spPr>
          <a:xfrm>
            <a:off x="404786" y="1852294"/>
            <a:ext cx="10229975" cy="415783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p:txBody>
          <a:bodyPr/>
          <a:lstStyle/>
          <a:p>
            <a:r>
              <a:rPr lang="sv-SE" dirty="0"/>
              <a:t>Bas: Samtliga, n= 1005</a:t>
            </a:r>
            <a:endParaRPr lang="en-SE" dirty="0"/>
          </a:p>
        </p:txBody>
      </p:sp>
    </p:spTree>
    <p:extLst>
      <p:ext uri="{BB962C8B-B14F-4D97-AF65-F5344CB8AC3E}">
        <p14:creationId xmlns:p14="http://schemas.microsoft.com/office/powerpoint/2010/main" val="135981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E6D9A-60D9-4B01-9110-17B270C6A164}"/>
              </a:ext>
            </a:extLst>
          </p:cNvPr>
          <p:cNvSpPr>
            <a:spLocks noGrp="1"/>
          </p:cNvSpPr>
          <p:nvPr>
            <p:ph type="title"/>
          </p:nvPr>
        </p:nvSpPr>
        <p:spPr>
          <a:xfrm>
            <a:off x="404786" y="382816"/>
            <a:ext cx="11888814" cy="480131"/>
          </a:xfrm>
        </p:spPr>
        <p:txBody>
          <a:bodyPr/>
          <a:lstStyle/>
          <a:p>
            <a:r>
              <a:rPr lang="sv-SE" dirty="0"/>
              <a:t>Vildsvinskött - </a:t>
            </a:r>
            <a:r>
              <a:rPr lang="sv-SE" sz="2400" dirty="0"/>
              <a:t>utifrån ”hållbart och resurseffektivt”</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1037383"/>
            <a:ext cx="10655271" cy="661720"/>
          </a:xfrm>
        </p:spPr>
        <p:txBody>
          <a:bodyPr/>
          <a:lstStyle/>
          <a:p>
            <a:r>
              <a:rPr lang="sv-SE" dirty="0"/>
              <a:t>Sex av tio menar att vildsvinskött är hållbart och resurseffektivt. Vildsvinskött upplevs mindre</a:t>
            </a:r>
            <a:br>
              <a:rPr lang="sv-SE" dirty="0"/>
            </a:br>
            <a:r>
              <a:rPr lang="sv-SE" dirty="0"/>
              <a:t>hållbart/resurseffektivt bland de under 25 år. </a:t>
            </a:r>
            <a:endParaRPr lang="en-SE" dirty="0"/>
          </a:p>
        </p:txBody>
      </p:sp>
      <p:pic>
        <p:nvPicPr>
          <p:cNvPr id="9" name="Bildobjekt 8" descr="Information och diagram över svar på frågan: I vilken utsträckning instämmer du att svenskt vildsvinskött är ... Hållbart och resurseffektivt">
            <a:extLst>
              <a:ext uri="{FF2B5EF4-FFF2-40B4-BE49-F238E27FC236}">
                <a16:creationId xmlns:a16="http://schemas.microsoft.com/office/drawing/2014/main" id="{D48D2E17-4FE9-4C6A-83B6-3B0B3266E676}"/>
              </a:ext>
            </a:extLst>
          </p:cNvPr>
          <p:cNvPicPr>
            <a:picLocks noChangeAspect="1"/>
          </p:cNvPicPr>
          <p:nvPr/>
        </p:nvPicPr>
        <p:blipFill>
          <a:blip r:embed="rId3"/>
          <a:stretch>
            <a:fillRect/>
          </a:stretch>
        </p:blipFill>
        <p:spPr>
          <a:xfrm>
            <a:off x="404786" y="1824833"/>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146186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F2559EC8-7CE2-41AD-8F14-9F695C92956D}"/>
              </a:ext>
            </a:extLst>
          </p:cNvPr>
          <p:cNvSpPr>
            <a:spLocks noGrp="1"/>
          </p:cNvSpPr>
          <p:nvPr>
            <p:ph type="title"/>
          </p:nvPr>
        </p:nvSpPr>
        <p:spPr>
          <a:xfrm>
            <a:off x="404786" y="382816"/>
            <a:ext cx="11888814" cy="480131"/>
          </a:xfrm>
        </p:spPr>
        <p:txBody>
          <a:bodyPr/>
          <a:lstStyle/>
          <a:p>
            <a:r>
              <a:rPr lang="sv-SE" dirty="0"/>
              <a:t>Vildsvinskött - </a:t>
            </a:r>
            <a:r>
              <a:rPr lang="sv-SE" sz="2400" dirty="0"/>
              <a:t>utifrån ”klimatsmart”</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7" y="1133151"/>
            <a:ext cx="11332956" cy="969496"/>
          </a:xfrm>
        </p:spPr>
        <p:txBody>
          <a:bodyPr/>
          <a:lstStyle/>
          <a:p>
            <a:r>
              <a:rPr lang="sv-SE" dirty="0"/>
              <a:t>Drygt hälften menar att vildsvinskött är klimatsmart. Vildsvinskött upplevs mindre klimatsmart bland</a:t>
            </a:r>
          </a:p>
          <a:p>
            <a:r>
              <a:rPr lang="sv-SE" dirty="0"/>
              <a:t>dem under 30 år. </a:t>
            </a:r>
            <a:endParaRPr lang="en-SE" dirty="0"/>
          </a:p>
          <a:p>
            <a:endParaRPr lang="en-SE" dirty="0"/>
          </a:p>
        </p:txBody>
      </p:sp>
      <p:pic>
        <p:nvPicPr>
          <p:cNvPr id="7" name="Bildobjekt 6" descr="Information och diagram över svar på frågan: I vilken utsträckning instämmer du att svenskt vildsvinskött är ... Klimatsmart">
            <a:extLst>
              <a:ext uri="{FF2B5EF4-FFF2-40B4-BE49-F238E27FC236}">
                <a16:creationId xmlns:a16="http://schemas.microsoft.com/office/drawing/2014/main" id="{4A3F8A79-E2AC-4813-A4C0-E2816372B751}"/>
              </a:ext>
            </a:extLst>
          </p:cNvPr>
          <p:cNvPicPr>
            <a:picLocks noChangeAspect="1"/>
          </p:cNvPicPr>
          <p:nvPr/>
        </p:nvPicPr>
        <p:blipFill>
          <a:blip r:embed="rId2"/>
          <a:stretch>
            <a:fillRect/>
          </a:stretch>
        </p:blipFill>
        <p:spPr>
          <a:xfrm>
            <a:off x="404786" y="1907521"/>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213"/>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382470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E6D9A-60D9-4B01-9110-17B270C6A164}"/>
              </a:ext>
            </a:extLst>
          </p:cNvPr>
          <p:cNvSpPr>
            <a:spLocks noGrp="1"/>
          </p:cNvSpPr>
          <p:nvPr>
            <p:ph type="title"/>
          </p:nvPr>
        </p:nvSpPr>
        <p:spPr/>
        <p:txBody>
          <a:bodyPr/>
          <a:lstStyle/>
          <a:p>
            <a:r>
              <a:rPr lang="sv-SE" dirty="0"/>
              <a:t>Vildsvinskött – utifrån ”Gott”</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1221950"/>
            <a:ext cx="10871099" cy="353943"/>
          </a:xfrm>
        </p:spPr>
        <p:txBody>
          <a:bodyPr/>
          <a:lstStyle/>
          <a:p>
            <a:r>
              <a:rPr lang="sv-SE" dirty="0"/>
              <a:t>Få är direkt negativt inställda till smaken hos vildsvinskött, men en tredjedel saknar uppfattning.</a:t>
            </a:r>
            <a:endParaRPr lang="en-SE" dirty="0"/>
          </a:p>
        </p:txBody>
      </p:sp>
      <p:pic>
        <p:nvPicPr>
          <p:cNvPr id="8" name="Bildobjekt 7" descr="Information och diagram över svar på frågan: I vilken utsträckning instämmer du att svenskt vildsvinskött är ... gott">
            <a:extLst>
              <a:ext uri="{FF2B5EF4-FFF2-40B4-BE49-F238E27FC236}">
                <a16:creationId xmlns:a16="http://schemas.microsoft.com/office/drawing/2014/main" id="{889E6F91-34D6-4C1A-9245-FA966D76D19D}"/>
              </a:ext>
            </a:extLst>
          </p:cNvPr>
          <p:cNvPicPr>
            <a:picLocks noChangeAspect="1"/>
          </p:cNvPicPr>
          <p:nvPr/>
        </p:nvPicPr>
        <p:blipFill>
          <a:blip r:embed="rId2"/>
          <a:stretch>
            <a:fillRect/>
          </a:stretch>
        </p:blipFill>
        <p:spPr>
          <a:xfrm>
            <a:off x="404786" y="1740368"/>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296968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989AC30A-12B0-41A9-9E20-AFAA987D7103}"/>
              </a:ext>
            </a:extLst>
          </p:cNvPr>
          <p:cNvSpPr>
            <a:spLocks noGrp="1"/>
          </p:cNvSpPr>
          <p:nvPr>
            <p:ph type="title"/>
          </p:nvPr>
        </p:nvSpPr>
        <p:spPr>
          <a:xfrm>
            <a:off x="404786" y="382816"/>
            <a:ext cx="11382428" cy="480131"/>
          </a:xfrm>
        </p:spPr>
        <p:txBody>
          <a:bodyPr/>
          <a:lstStyle/>
          <a:p>
            <a:r>
              <a:rPr lang="sv-SE" dirty="0"/>
              <a:t>Vildsvinskött – utifrån ”säkert”</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1003052"/>
            <a:ext cx="6557418" cy="353943"/>
          </a:xfrm>
        </p:spPr>
        <p:txBody>
          <a:bodyPr/>
          <a:lstStyle/>
          <a:p>
            <a:r>
              <a:rPr lang="sv-SE" dirty="0"/>
              <a:t>Män anser i högre utsträckning att det är ett säkert kött. </a:t>
            </a:r>
            <a:endParaRPr lang="en-SE" dirty="0"/>
          </a:p>
        </p:txBody>
      </p:sp>
      <p:pic>
        <p:nvPicPr>
          <p:cNvPr id="7" name="Bildobjekt 6" descr="Information och diagram över svar på frågan: I vilken utsträckning instämmer du att svenskt vildsvinskött är ... säkert">
            <a:extLst>
              <a:ext uri="{FF2B5EF4-FFF2-40B4-BE49-F238E27FC236}">
                <a16:creationId xmlns:a16="http://schemas.microsoft.com/office/drawing/2014/main" id="{A383D70F-73F2-4048-AA33-B998EC918D2B}"/>
              </a:ext>
            </a:extLst>
          </p:cNvPr>
          <p:cNvPicPr>
            <a:picLocks noChangeAspect="1"/>
          </p:cNvPicPr>
          <p:nvPr/>
        </p:nvPicPr>
        <p:blipFill>
          <a:blip r:embed="rId2"/>
          <a:stretch>
            <a:fillRect/>
          </a:stretch>
        </p:blipFill>
        <p:spPr>
          <a:xfrm>
            <a:off x="404786" y="1622830"/>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188219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7B556-75DC-488F-B655-251A13D39CF1}"/>
              </a:ext>
            </a:extLst>
          </p:cNvPr>
          <p:cNvSpPr>
            <a:spLocks noGrp="1"/>
          </p:cNvSpPr>
          <p:nvPr>
            <p:ph type="title"/>
          </p:nvPr>
        </p:nvSpPr>
        <p:spPr/>
        <p:txBody>
          <a:bodyPr/>
          <a:lstStyle/>
          <a:p>
            <a:r>
              <a:rPr lang="sv-SE" dirty="0"/>
              <a:t>innehåll</a:t>
            </a:r>
            <a:endParaRPr lang="en-SE" dirty="0"/>
          </a:p>
        </p:txBody>
      </p:sp>
      <p:sp>
        <p:nvSpPr>
          <p:cNvPr id="5" name="Text Placeholder 4">
            <a:extLst>
              <a:ext uri="{FF2B5EF4-FFF2-40B4-BE49-F238E27FC236}">
                <a16:creationId xmlns:a16="http://schemas.microsoft.com/office/drawing/2014/main" id="{4E6B3FD3-F563-4957-BCA3-6447E84054EB}"/>
              </a:ext>
            </a:extLst>
          </p:cNvPr>
          <p:cNvSpPr>
            <a:spLocks noGrp="1"/>
          </p:cNvSpPr>
          <p:nvPr>
            <p:ph type="body" sz="quarter" idx="13"/>
          </p:nvPr>
        </p:nvSpPr>
        <p:spPr>
          <a:xfrm>
            <a:off x="3254052" y="2197188"/>
            <a:ext cx="8121420" cy="2800767"/>
          </a:xfrm>
        </p:spPr>
        <p:txBody>
          <a:bodyPr/>
          <a:lstStyle/>
          <a:p>
            <a:pPr marL="457200" indent="-457200">
              <a:buFont typeface="+mj-lt"/>
              <a:buAutoNum type="arabicPeriod"/>
            </a:pPr>
            <a:r>
              <a:rPr lang="sv-SE" dirty="0"/>
              <a:t>KEY INSIGHTS OCH NYCKELTAL</a:t>
            </a:r>
          </a:p>
          <a:p>
            <a:pPr marL="457200" indent="-457200">
              <a:buFont typeface="+mj-lt"/>
              <a:buAutoNum type="arabicPeriod"/>
            </a:pPr>
            <a:r>
              <a:rPr lang="sv-SE" dirty="0"/>
              <a:t>BAKGRUND, SYFTE OCH METOD</a:t>
            </a:r>
          </a:p>
          <a:p>
            <a:pPr marL="457200" indent="-457200">
              <a:buFont typeface="+mj-lt"/>
              <a:buAutoNum type="arabicPeriod"/>
            </a:pPr>
            <a:r>
              <a:rPr lang="sv-SE" dirty="0"/>
              <a:t>STATUS PÅ KONSUMTION IDAG</a:t>
            </a:r>
          </a:p>
          <a:p>
            <a:pPr marL="457200" indent="-457200">
              <a:buFont typeface="+mj-lt"/>
              <a:buAutoNum type="arabicPeriod"/>
            </a:pPr>
            <a:r>
              <a:rPr lang="sv-SE" dirty="0"/>
              <a:t>PROFILORD</a:t>
            </a:r>
          </a:p>
          <a:p>
            <a:pPr marL="457200" indent="-457200">
              <a:buFont typeface="+mj-lt"/>
              <a:buAutoNum type="arabicPeriod"/>
            </a:pPr>
            <a:r>
              <a:rPr lang="sv-SE" dirty="0"/>
              <a:t>KANALER OCH TILLGÅNG</a:t>
            </a:r>
          </a:p>
          <a:p>
            <a:pPr marL="457200" indent="-457200">
              <a:buFont typeface="+mj-lt"/>
              <a:buAutoNum type="arabicPeriod"/>
            </a:pPr>
            <a:r>
              <a:rPr lang="sv-SE" dirty="0"/>
              <a:t>AFRIKANSK SVINPEST</a:t>
            </a:r>
          </a:p>
          <a:p>
            <a:pPr marL="457200" indent="-457200">
              <a:buFont typeface="+mj-lt"/>
              <a:buAutoNum type="arabicPeriod"/>
            </a:pPr>
            <a:r>
              <a:rPr lang="sv-SE" dirty="0"/>
              <a:t>BAKGRUNDSDATA</a:t>
            </a:r>
          </a:p>
          <a:p>
            <a:pPr marL="457200" indent="-457200">
              <a:buFont typeface="+mj-lt"/>
              <a:buAutoNum type="arabicPeriod"/>
            </a:pPr>
            <a:r>
              <a:rPr lang="sv-SE" dirty="0"/>
              <a:t>APPENDIX</a:t>
            </a:r>
          </a:p>
        </p:txBody>
      </p:sp>
    </p:spTree>
    <p:extLst>
      <p:ext uri="{BB962C8B-B14F-4D97-AF65-F5344CB8AC3E}">
        <p14:creationId xmlns:p14="http://schemas.microsoft.com/office/powerpoint/2010/main" val="298770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C84C0CB4-4864-4D06-9A8C-65088AD45126}"/>
              </a:ext>
            </a:extLst>
          </p:cNvPr>
          <p:cNvSpPr>
            <a:spLocks noGrp="1"/>
          </p:cNvSpPr>
          <p:nvPr>
            <p:ph type="title"/>
          </p:nvPr>
        </p:nvSpPr>
        <p:spPr>
          <a:xfrm>
            <a:off x="404786" y="364344"/>
            <a:ext cx="11888814" cy="480131"/>
          </a:xfrm>
        </p:spPr>
        <p:txBody>
          <a:bodyPr/>
          <a:lstStyle/>
          <a:p>
            <a:r>
              <a:rPr lang="sv-SE" dirty="0"/>
              <a:t>Vildsvinskött - </a:t>
            </a:r>
            <a:r>
              <a:rPr lang="sv-SE" sz="2400" dirty="0"/>
              <a:t>utifrån ”intresse av att äta”</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1089537"/>
            <a:ext cx="11464210" cy="661720"/>
          </a:xfrm>
        </p:spPr>
        <p:txBody>
          <a:bodyPr/>
          <a:lstStyle/>
          <a:p>
            <a:r>
              <a:rPr lang="sv-SE" dirty="0"/>
              <a:t>Män och de över äldre åldersgrupperna är mest intresserade av att äta vildsvinskött. En fjärdedel av</a:t>
            </a:r>
            <a:br>
              <a:rPr lang="sv-SE" dirty="0"/>
            </a:br>
            <a:r>
              <a:rPr lang="sv-SE" dirty="0"/>
              <a:t>de som aldrig äter vildsvinskött uppger att de är intresserade av att äta det framöver.  </a:t>
            </a:r>
            <a:endParaRPr lang="en-SE" dirty="0"/>
          </a:p>
        </p:txBody>
      </p:sp>
      <p:pic>
        <p:nvPicPr>
          <p:cNvPr id="7" name="Bildobjekt 6" descr="Information och diagram över svar på frågan: I vilken utsträckning instämmer du att svenskt vildsvinskött är ... Något jag är intresserad av att äta">
            <a:extLst>
              <a:ext uri="{FF2B5EF4-FFF2-40B4-BE49-F238E27FC236}">
                <a16:creationId xmlns:a16="http://schemas.microsoft.com/office/drawing/2014/main" id="{4BDE494B-17C6-4642-8F25-97BE3D5BA8F4}"/>
              </a:ext>
            </a:extLst>
          </p:cNvPr>
          <p:cNvPicPr>
            <a:picLocks noChangeAspect="1"/>
          </p:cNvPicPr>
          <p:nvPr/>
        </p:nvPicPr>
        <p:blipFill>
          <a:blip r:embed="rId2"/>
          <a:stretch>
            <a:fillRect/>
          </a:stretch>
        </p:blipFill>
        <p:spPr>
          <a:xfrm>
            <a:off x="404786" y="1869715"/>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189948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7D78A9-4551-4FE5-AF88-0E5C725241E1}"/>
              </a:ext>
            </a:extLst>
          </p:cNvPr>
          <p:cNvSpPr>
            <a:spLocks noGrp="1"/>
          </p:cNvSpPr>
          <p:nvPr>
            <p:ph type="body" sz="quarter" idx="13"/>
          </p:nvPr>
        </p:nvSpPr>
        <p:spPr>
          <a:xfrm>
            <a:off x="9828892" y="3287"/>
            <a:ext cx="2047035" cy="4508927"/>
          </a:xfrm>
        </p:spPr>
        <p:txBody>
          <a:bodyPr/>
          <a:lstStyle/>
          <a:p>
            <a:r>
              <a:rPr lang="en-US" dirty="0"/>
              <a:t>5</a:t>
            </a:r>
            <a:endParaRPr lang="en-SE" dirty="0"/>
          </a:p>
        </p:txBody>
      </p:sp>
      <p:sp>
        <p:nvSpPr>
          <p:cNvPr id="5" name="Title 4">
            <a:extLst>
              <a:ext uri="{FF2B5EF4-FFF2-40B4-BE49-F238E27FC236}">
                <a16:creationId xmlns:a16="http://schemas.microsoft.com/office/drawing/2014/main" id="{61414729-AE94-477A-B74B-912A7E4675C0}"/>
              </a:ext>
            </a:extLst>
          </p:cNvPr>
          <p:cNvSpPr>
            <a:spLocks noGrp="1"/>
          </p:cNvSpPr>
          <p:nvPr>
            <p:ph type="title"/>
          </p:nvPr>
        </p:nvSpPr>
        <p:spPr>
          <a:xfrm>
            <a:off x="459207" y="546021"/>
            <a:ext cx="7551996" cy="1587679"/>
          </a:xfrm>
        </p:spPr>
        <p:txBody>
          <a:bodyPr/>
          <a:lstStyle/>
          <a:p>
            <a:r>
              <a:rPr lang="sv-SE" dirty="0"/>
              <a:t>Kanaler och tillgång</a:t>
            </a:r>
            <a:endParaRPr lang="en-SE" dirty="0"/>
          </a:p>
        </p:txBody>
      </p:sp>
    </p:spTree>
    <p:extLst>
      <p:ext uri="{BB962C8B-B14F-4D97-AF65-F5344CB8AC3E}">
        <p14:creationId xmlns:p14="http://schemas.microsoft.com/office/powerpoint/2010/main" val="417053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C3433-5744-4F86-BCBE-75A796E9E74D}"/>
              </a:ext>
            </a:extLst>
          </p:cNvPr>
          <p:cNvSpPr>
            <a:spLocks noGrp="1"/>
          </p:cNvSpPr>
          <p:nvPr>
            <p:ph type="title"/>
          </p:nvPr>
        </p:nvSpPr>
        <p:spPr/>
        <p:txBody>
          <a:bodyPr/>
          <a:lstStyle/>
          <a:p>
            <a:r>
              <a:rPr lang="sv-SE" dirty="0"/>
              <a:t>Svårighet att få tag på </a:t>
            </a:r>
            <a:endParaRPr lang="en-SE" dirty="0"/>
          </a:p>
        </p:txBody>
      </p:sp>
      <p:sp>
        <p:nvSpPr>
          <p:cNvPr id="2" name="Text Placeholder 1">
            <a:extLst>
              <a:ext uri="{FF2B5EF4-FFF2-40B4-BE49-F238E27FC236}">
                <a16:creationId xmlns:a16="http://schemas.microsoft.com/office/drawing/2014/main" id="{AB0AB0AB-E8A0-4DDB-83F3-CAA473267768}"/>
              </a:ext>
            </a:extLst>
          </p:cNvPr>
          <p:cNvSpPr>
            <a:spLocks noGrp="1"/>
          </p:cNvSpPr>
          <p:nvPr>
            <p:ph type="body" sz="quarter" idx="15"/>
          </p:nvPr>
        </p:nvSpPr>
        <p:spPr>
          <a:xfrm>
            <a:off x="404786" y="970669"/>
            <a:ext cx="10409691" cy="661720"/>
          </a:xfrm>
        </p:spPr>
        <p:txBody>
          <a:bodyPr/>
          <a:lstStyle/>
          <a:p>
            <a:r>
              <a:rPr lang="sv-SE" dirty="0"/>
              <a:t>Blott en av fem upplever det lätt att få tag på vildsvinskött där de bor. Majoriteten har dock</a:t>
            </a:r>
            <a:br>
              <a:rPr lang="sv-SE" dirty="0"/>
            </a:br>
            <a:r>
              <a:rPr lang="sv-SE" dirty="0"/>
              <a:t>ingen uppfattning om hur det ser ut med tillgången där de bor.  Samma nivåer som tidigare.</a:t>
            </a:r>
            <a:endParaRPr lang="en-SE" dirty="0"/>
          </a:p>
        </p:txBody>
      </p:sp>
      <p:pic>
        <p:nvPicPr>
          <p:cNvPr id="6" name="Bildobjekt 5" descr="Info och diagram över svar på frågan: Hur svårt upplever du det att få tag på vildsvinskött där du bor?">
            <a:extLst>
              <a:ext uri="{FF2B5EF4-FFF2-40B4-BE49-F238E27FC236}">
                <a16:creationId xmlns:a16="http://schemas.microsoft.com/office/drawing/2014/main" id="{918A74C4-792E-458F-BCC6-67DCAE18655E}"/>
              </a:ext>
            </a:extLst>
          </p:cNvPr>
          <p:cNvPicPr>
            <a:picLocks noChangeAspect="1"/>
          </p:cNvPicPr>
          <p:nvPr/>
        </p:nvPicPr>
        <p:blipFill>
          <a:blip r:embed="rId2"/>
          <a:stretch>
            <a:fillRect/>
          </a:stretch>
        </p:blipFill>
        <p:spPr>
          <a:xfrm>
            <a:off x="404786" y="1922291"/>
            <a:ext cx="11418798" cy="4084674"/>
          </a:xfrm>
          <a:prstGeom prst="rect">
            <a:avLst/>
          </a:prstGeom>
        </p:spPr>
      </p:pic>
      <p:sp>
        <p:nvSpPr>
          <p:cNvPr id="4" name="Text Placeholder 3">
            <a:extLst>
              <a:ext uri="{FF2B5EF4-FFF2-40B4-BE49-F238E27FC236}">
                <a16:creationId xmlns:a16="http://schemas.microsoft.com/office/drawing/2014/main" id="{0357403F-8EDC-42E7-BCE5-12159ED86CE8}"/>
              </a:ext>
            </a:extLst>
          </p:cNvPr>
          <p:cNvSpPr>
            <a:spLocks noGrp="1"/>
          </p:cNvSpPr>
          <p:nvPr>
            <p:ph type="body" sz="quarter" idx="18"/>
          </p:nvPr>
        </p:nvSpPr>
        <p:spPr/>
        <p:txBody>
          <a:bodyPr/>
          <a:lstStyle/>
          <a:p>
            <a:r>
              <a:rPr lang="sv-SE" dirty="0"/>
              <a:t>Bas: Samtliga, n= 1005</a:t>
            </a:r>
            <a:endParaRPr lang="en-SE" dirty="0"/>
          </a:p>
        </p:txBody>
      </p:sp>
    </p:spTree>
    <p:extLst>
      <p:ext uri="{BB962C8B-B14F-4D97-AF65-F5344CB8AC3E}">
        <p14:creationId xmlns:p14="http://schemas.microsoft.com/office/powerpoint/2010/main" val="41538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C3433-5744-4F86-BCBE-75A796E9E74D}"/>
              </a:ext>
            </a:extLst>
          </p:cNvPr>
          <p:cNvSpPr>
            <a:spLocks noGrp="1"/>
          </p:cNvSpPr>
          <p:nvPr>
            <p:ph type="title"/>
          </p:nvPr>
        </p:nvSpPr>
        <p:spPr/>
        <p:txBody>
          <a:bodyPr/>
          <a:lstStyle/>
          <a:p>
            <a:r>
              <a:rPr lang="sv-SE" dirty="0"/>
              <a:t>tillgänglighet</a:t>
            </a:r>
            <a:endParaRPr lang="en-SE" dirty="0"/>
          </a:p>
        </p:txBody>
      </p:sp>
      <p:sp>
        <p:nvSpPr>
          <p:cNvPr id="2" name="Text Placeholder 1">
            <a:extLst>
              <a:ext uri="{FF2B5EF4-FFF2-40B4-BE49-F238E27FC236}">
                <a16:creationId xmlns:a16="http://schemas.microsoft.com/office/drawing/2014/main" id="{AB0AB0AB-E8A0-4DDB-83F3-CAA473267768}"/>
              </a:ext>
            </a:extLst>
          </p:cNvPr>
          <p:cNvSpPr>
            <a:spLocks noGrp="1"/>
          </p:cNvSpPr>
          <p:nvPr>
            <p:ph type="body" sz="quarter" idx="15"/>
          </p:nvPr>
        </p:nvSpPr>
        <p:spPr>
          <a:xfrm>
            <a:off x="404786" y="1368596"/>
            <a:ext cx="11109946" cy="323165"/>
          </a:xfrm>
        </p:spPr>
        <p:txBody>
          <a:bodyPr/>
          <a:lstStyle/>
          <a:p>
            <a:r>
              <a:rPr lang="sv-SE" sz="1800" dirty="0"/>
              <a:t>En fjärdedel har upplevt något slags problem med tillgängligheten på vildsvinskött – samma nivå som 2002.</a:t>
            </a:r>
            <a:endParaRPr lang="en-SE" sz="1800" dirty="0"/>
          </a:p>
        </p:txBody>
      </p:sp>
      <p:pic>
        <p:nvPicPr>
          <p:cNvPr id="6" name="Bildobjekt 5" descr="Information och diagram över svar på frågan: Har du upplevt något av följande?">
            <a:extLst>
              <a:ext uri="{FF2B5EF4-FFF2-40B4-BE49-F238E27FC236}">
                <a16:creationId xmlns:a16="http://schemas.microsoft.com/office/drawing/2014/main" id="{EE77970E-CD72-4E36-90CD-2794F7A3EEBC}"/>
              </a:ext>
            </a:extLst>
          </p:cNvPr>
          <p:cNvPicPr>
            <a:picLocks noChangeAspect="1"/>
          </p:cNvPicPr>
          <p:nvPr/>
        </p:nvPicPr>
        <p:blipFill>
          <a:blip r:embed="rId2"/>
          <a:stretch>
            <a:fillRect/>
          </a:stretch>
        </p:blipFill>
        <p:spPr>
          <a:xfrm>
            <a:off x="386601" y="1824726"/>
            <a:ext cx="11418798" cy="3926164"/>
          </a:xfrm>
          <a:prstGeom prst="rect">
            <a:avLst/>
          </a:prstGeom>
        </p:spPr>
      </p:pic>
      <p:sp>
        <p:nvSpPr>
          <p:cNvPr id="4" name="Text Placeholder 3">
            <a:extLst>
              <a:ext uri="{FF2B5EF4-FFF2-40B4-BE49-F238E27FC236}">
                <a16:creationId xmlns:a16="http://schemas.microsoft.com/office/drawing/2014/main" id="{0357403F-8EDC-42E7-BCE5-12159ED86CE8}"/>
              </a:ext>
            </a:extLst>
          </p:cNvPr>
          <p:cNvSpPr>
            <a:spLocks noGrp="1"/>
          </p:cNvSpPr>
          <p:nvPr>
            <p:ph type="body" sz="quarter" idx="18"/>
          </p:nvPr>
        </p:nvSpPr>
        <p:spPr>
          <a:xfrm>
            <a:off x="404786" y="5883855"/>
            <a:ext cx="11463417" cy="246221"/>
          </a:xfrm>
        </p:spPr>
        <p:txBody>
          <a:bodyPr/>
          <a:lstStyle/>
          <a:p>
            <a:r>
              <a:rPr lang="sv-SE" sz="1000" dirty="0"/>
              <a:t>Bas: Samtliga, n=1005</a:t>
            </a:r>
            <a:endParaRPr lang="en-SE" sz="1000" dirty="0"/>
          </a:p>
        </p:txBody>
      </p:sp>
    </p:spTree>
    <p:extLst>
      <p:ext uri="{BB962C8B-B14F-4D97-AF65-F5344CB8AC3E}">
        <p14:creationId xmlns:p14="http://schemas.microsoft.com/office/powerpoint/2010/main" val="132517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7D78A9-4551-4FE5-AF88-0E5C725241E1}"/>
              </a:ext>
            </a:extLst>
          </p:cNvPr>
          <p:cNvSpPr>
            <a:spLocks noGrp="1"/>
          </p:cNvSpPr>
          <p:nvPr>
            <p:ph type="body" sz="quarter" idx="13"/>
          </p:nvPr>
        </p:nvSpPr>
        <p:spPr>
          <a:xfrm>
            <a:off x="9828892" y="3287"/>
            <a:ext cx="2047035" cy="4508927"/>
          </a:xfrm>
        </p:spPr>
        <p:txBody>
          <a:bodyPr/>
          <a:lstStyle/>
          <a:p>
            <a:r>
              <a:rPr lang="sv-SE" dirty="0"/>
              <a:t>6</a:t>
            </a:r>
            <a:endParaRPr lang="en-SE" dirty="0"/>
          </a:p>
        </p:txBody>
      </p:sp>
      <p:sp>
        <p:nvSpPr>
          <p:cNvPr id="5" name="Title 4">
            <a:extLst>
              <a:ext uri="{FF2B5EF4-FFF2-40B4-BE49-F238E27FC236}">
                <a16:creationId xmlns:a16="http://schemas.microsoft.com/office/drawing/2014/main" id="{61414729-AE94-477A-B74B-912A7E4675C0}"/>
              </a:ext>
            </a:extLst>
          </p:cNvPr>
          <p:cNvSpPr>
            <a:spLocks noGrp="1"/>
          </p:cNvSpPr>
          <p:nvPr>
            <p:ph type="title"/>
          </p:nvPr>
        </p:nvSpPr>
        <p:spPr>
          <a:xfrm>
            <a:off x="459207" y="546021"/>
            <a:ext cx="7551996" cy="1587679"/>
          </a:xfrm>
        </p:spPr>
        <p:txBody>
          <a:bodyPr/>
          <a:lstStyle/>
          <a:p>
            <a:r>
              <a:rPr lang="sv-SE" dirty="0"/>
              <a:t>Afrikansk svinpest</a:t>
            </a:r>
            <a:endParaRPr lang="en-SE" dirty="0"/>
          </a:p>
        </p:txBody>
      </p:sp>
    </p:spTree>
    <p:extLst>
      <p:ext uri="{BB962C8B-B14F-4D97-AF65-F5344CB8AC3E}">
        <p14:creationId xmlns:p14="http://schemas.microsoft.com/office/powerpoint/2010/main" val="3855818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C84C0CB4-4864-4D06-9A8C-65088AD45126}"/>
              </a:ext>
            </a:extLst>
          </p:cNvPr>
          <p:cNvSpPr>
            <a:spLocks noGrp="1"/>
          </p:cNvSpPr>
          <p:nvPr>
            <p:ph type="title"/>
          </p:nvPr>
        </p:nvSpPr>
        <p:spPr>
          <a:xfrm>
            <a:off x="404786" y="364344"/>
            <a:ext cx="11888814" cy="480131"/>
          </a:xfrm>
        </p:spPr>
        <p:txBody>
          <a:bodyPr/>
          <a:lstStyle/>
          <a:p>
            <a:r>
              <a:rPr lang="sv-SE" dirty="0"/>
              <a:t>Afrikansk svinpest – </a:t>
            </a:r>
            <a:r>
              <a:rPr lang="sv-SE" sz="2400" dirty="0"/>
              <a:t>kännedom</a:t>
            </a:r>
            <a:endParaRPr lang="en-SE" dirty="0"/>
          </a:p>
        </p:txBody>
      </p:sp>
      <p:sp>
        <p:nvSpPr>
          <p:cNvPr id="2" name="Text Placeholder 1">
            <a:extLst>
              <a:ext uri="{FF2B5EF4-FFF2-40B4-BE49-F238E27FC236}">
                <a16:creationId xmlns:a16="http://schemas.microsoft.com/office/drawing/2014/main" id="{A68D8261-2CBD-4702-8AD5-B79EE751FD3A}"/>
              </a:ext>
            </a:extLst>
          </p:cNvPr>
          <p:cNvSpPr>
            <a:spLocks noGrp="1"/>
          </p:cNvSpPr>
          <p:nvPr>
            <p:ph type="body" sz="quarter" idx="15"/>
          </p:nvPr>
        </p:nvSpPr>
        <p:spPr>
          <a:xfrm>
            <a:off x="404786" y="1089537"/>
            <a:ext cx="8700633" cy="353943"/>
          </a:xfrm>
        </p:spPr>
        <p:txBody>
          <a:bodyPr/>
          <a:lstStyle/>
          <a:p>
            <a:r>
              <a:rPr lang="sv-SE" dirty="0"/>
              <a:t>Drygt åtta av tio har hört talas om eller känner till den afrikanska svinpesten.</a:t>
            </a:r>
            <a:endParaRPr lang="en-SE" dirty="0"/>
          </a:p>
        </p:txBody>
      </p:sp>
      <p:pic>
        <p:nvPicPr>
          <p:cNvPr id="3" name="Bildobjekt 2" descr="Information och diagram över svar på frågan: För en tid sedan konstaterades fall av afrikansk svinpest i ett område i Sverige. Vilket stämmer bäst in på dig när det gäller detta?">
            <a:extLst>
              <a:ext uri="{FF2B5EF4-FFF2-40B4-BE49-F238E27FC236}">
                <a16:creationId xmlns:a16="http://schemas.microsoft.com/office/drawing/2014/main" id="{F30338C0-5720-47A5-B0D7-C113BDAE2F8F}"/>
              </a:ext>
            </a:extLst>
          </p:cNvPr>
          <p:cNvPicPr>
            <a:picLocks noChangeAspect="1"/>
          </p:cNvPicPr>
          <p:nvPr/>
        </p:nvPicPr>
        <p:blipFill>
          <a:blip r:embed="rId2"/>
          <a:stretch>
            <a:fillRect/>
          </a:stretch>
        </p:blipFill>
        <p:spPr>
          <a:xfrm>
            <a:off x="404786" y="1688542"/>
            <a:ext cx="10229975" cy="3895682"/>
          </a:xfrm>
          <a:prstGeom prst="rect">
            <a:avLst/>
          </a:prstGeom>
        </p:spPr>
      </p:pic>
      <p:sp>
        <p:nvSpPr>
          <p:cNvPr id="4" name="Text Placeholder 3">
            <a:extLst>
              <a:ext uri="{FF2B5EF4-FFF2-40B4-BE49-F238E27FC236}">
                <a16:creationId xmlns:a16="http://schemas.microsoft.com/office/drawing/2014/main" id="{7E4C4E47-2B17-43EF-B88F-FEFBC1E927D6}"/>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250924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EC18B-2C74-4B12-8DD8-9CEAE4192CC5}"/>
              </a:ext>
            </a:extLst>
          </p:cNvPr>
          <p:cNvSpPr>
            <a:spLocks noGrp="1"/>
          </p:cNvSpPr>
          <p:nvPr>
            <p:ph type="title"/>
          </p:nvPr>
        </p:nvSpPr>
        <p:spPr/>
        <p:txBody>
          <a:bodyPr/>
          <a:lstStyle/>
          <a:p>
            <a:r>
              <a:rPr lang="sv-SE" dirty="0"/>
              <a:t>Afrikansk svinpest – </a:t>
            </a:r>
            <a:r>
              <a:rPr lang="sv-SE" sz="2400" dirty="0"/>
              <a:t>inställning</a:t>
            </a:r>
            <a:endParaRPr lang="en-SE" dirty="0"/>
          </a:p>
        </p:txBody>
      </p:sp>
      <p:sp>
        <p:nvSpPr>
          <p:cNvPr id="2" name="Text Placeholder 1">
            <a:extLst>
              <a:ext uri="{FF2B5EF4-FFF2-40B4-BE49-F238E27FC236}">
                <a16:creationId xmlns:a16="http://schemas.microsoft.com/office/drawing/2014/main" id="{73F8D821-8DE7-41B0-A6BA-72B22E3B4747}"/>
              </a:ext>
            </a:extLst>
          </p:cNvPr>
          <p:cNvSpPr>
            <a:spLocks noGrp="1"/>
          </p:cNvSpPr>
          <p:nvPr>
            <p:ph type="body" sz="quarter" idx="15"/>
          </p:nvPr>
        </p:nvSpPr>
        <p:spPr>
          <a:xfrm>
            <a:off x="404785" y="1130158"/>
            <a:ext cx="9843574" cy="353943"/>
          </a:xfrm>
        </p:spPr>
        <p:txBody>
          <a:bodyPr/>
          <a:lstStyle/>
          <a:p>
            <a:r>
              <a:rPr lang="sv-SE" dirty="0"/>
              <a:t>En av fyra upplever att deras inställning till vildsvinskött har påverkats av förekomsten.</a:t>
            </a:r>
          </a:p>
        </p:txBody>
      </p:sp>
      <p:pic>
        <p:nvPicPr>
          <p:cNvPr id="5" name="Bildobjekt 4" descr="Diagram över svar på frågan: Upplever du att din inställning till vildsvinskött har påverkats av (förekomsten av) afrikansk svinpest?">
            <a:extLst>
              <a:ext uri="{FF2B5EF4-FFF2-40B4-BE49-F238E27FC236}">
                <a16:creationId xmlns:a16="http://schemas.microsoft.com/office/drawing/2014/main" id="{038C51AC-C890-4B2C-9158-F1784715CDDD}"/>
              </a:ext>
            </a:extLst>
          </p:cNvPr>
          <p:cNvPicPr>
            <a:picLocks noChangeAspect="1"/>
          </p:cNvPicPr>
          <p:nvPr/>
        </p:nvPicPr>
        <p:blipFill>
          <a:blip r:embed="rId3"/>
          <a:stretch>
            <a:fillRect/>
          </a:stretch>
        </p:blipFill>
        <p:spPr>
          <a:xfrm>
            <a:off x="449405" y="1708703"/>
            <a:ext cx="11418798" cy="3950550"/>
          </a:xfrm>
          <a:prstGeom prst="rect">
            <a:avLst/>
          </a:prstGeom>
        </p:spPr>
      </p:pic>
      <p:sp>
        <p:nvSpPr>
          <p:cNvPr id="4" name="Text Placeholder 3">
            <a:extLst>
              <a:ext uri="{FF2B5EF4-FFF2-40B4-BE49-F238E27FC236}">
                <a16:creationId xmlns:a16="http://schemas.microsoft.com/office/drawing/2014/main" id="{11F2E069-CF33-4803-A564-A16DB5F5A083}"/>
              </a:ext>
            </a:extLst>
          </p:cNvPr>
          <p:cNvSpPr>
            <a:spLocks noGrp="1"/>
          </p:cNvSpPr>
          <p:nvPr>
            <p:ph type="body" sz="quarter" idx="18"/>
          </p:nvPr>
        </p:nvSpPr>
        <p:spPr>
          <a:xfrm>
            <a:off x="404786" y="5883855"/>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1652627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EC18B-2C74-4B12-8DD8-9CEAE4192CC5}"/>
              </a:ext>
            </a:extLst>
          </p:cNvPr>
          <p:cNvSpPr>
            <a:spLocks noGrp="1"/>
          </p:cNvSpPr>
          <p:nvPr>
            <p:ph type="title"/>
          </p:nvPr>
        </p:nvSpPr>
        <p:spPr/>
        <p:txBody>
          <a:bodyPr/>
          <a:lstStyle/>
          <a:p>
            <a:r>
              <a:rPr lang="sv-SE" dirty="0"/>
              <a:t>Afrikansk svinpest – </a:t>
            </a:r>
            <a:r>
              <a:rPr lang="sv-SE" sz="2400" dirty="0"/>
              <a:t>intresse</a:t>
            </a:r>
            <a:endParaRPr lang="en-SE" dirty="0"/>
          </a:p>
        </p:txBody>
      </p:sp>
      <p:sp>
        <p:nvSpPr>
          <p:cNvPr id="2" name="Text Placeholder 1">
            <a:extLst>
              <a:ext uri="{FF2B5EF4-FFF2-40B4-BE49-F238E27FC236}">
                <a16:creationId xmlns:a16="http://schemas.microsoft.com/office/drawing/2014/main" id="{73F8D821-8DE7-41B0-A6BA-72B22E3B4747}"/>
              </a:ext>
            </a:extLst>
          </p:cNvPr>
          <p:cNvSpPr>
            <a:spLocks noGrp="1"/>
          </p:cNvSpPr>
          <p:nvPr>
            <p:ph type="body" sz="quarter" idx="15"/>
          </p:nvPr>
        </p:nvSpPr>
        <p:spPr>
          <a:xfrm>
            <a:off x="404785" y="1130158"/>
            <a:ext cx="11379251" cy="661720"/>
          </a:xfrm>
        </p:spPr>
        <p:txBody>
          <a:bodyPr/>
          <a:lstStyle/>
          <a:p>
            <a:r>
              <a:rPr lang="sv-SE" dirty="0"/>
              <a:t>Nästan 80% av dem som har blivit påverkade har blivit mindre intresserade av att äta vildsvinskött. </a:t>
            </a:r>
            <a:br>
              <a:rPr lang="sv-SE" dirty="0"/>
            </a:br>
            <a:r>
              <a:rPr lang="sv-SE" dirty="0"/>
              <a:t>Det motsvarar cirka 20% av befolkningen. </a:t>
            </a:r>
            <a:endParaRPr lang="en-SE" dirty="0"/>
          </a:p>
        </p:txBody>
      </p:sp>
      <p:pic>
        <p:nvPicPr>
          <p:cNvPr id="6" name="Bildobjekt 5" descr="Diagram över svar på frågan: Hur har det påverkat ditt intresse för att konsumera vildsvinskött?">
            <a:extLst>
              <a:ext uri="{FF2B5EF4-FFF2-40B4-BE49-F238E27FC236}">
                <a16:creationId xmlns:a16="http://schemas.microsoft.com/office/drawing/2014/main" id="{187194F8-DE76-46C3-B750-13539D387F95}"/>
              </a:ext>
            </a:extLst>
          </p:cNvPr>
          <p:cNvPicPr>
            <a:picLocks noChangeAspect="1"/>
          </p:cNvPicPr>
          <p:nvPr/>
        </p:nvPicPr>
        <p:blipFill>
          <a:blip r:embed="rId2"/>
          <a:stretch>
            <a:fillRect/>
          </a:stretch>
        </p:blipFill>
        <p:spPr>
          <a:xfrm>
            <a:off x="385011" y="1933305"/>
            <a:ext cx="11418798" cy="3950550"/>
          </a:xfrm>
          <a:prstGeom prst="rect">
            <a:avLst/>
          </a:prstGeom>
        </p:spPr>
      </p:pic>
      <p:sp>
        <p:nvSpPr>
          <p:cNvPr id="4" name="Text Placeholder 3">
            <a:extLst>
              <a:ext uri="{FF2B5EF4-FFF2-40B4-BE49-F238E27FC236}">
                <a16:creationId xmlns:a16="http://schemas.microsoft.com/office/drawing/2014/main" id="{11F2E069-CF33-4803-A564-A16DB5F5A083}"/>
              </a:ext>
            </a:extLst>
          </p:cNvPr>
          <p:cNvSpPr>
            <a:spLocks noGrp="1"/>
          </p:cNvSpPr>
          <p:nvPr>
            <p:ph type="body" sz="quarter" idx="18"/>
          </p:nvPr>
        </p:nvSpPr>
        <p:spPr>
          <a:xfrm>
            <a:off x="404786" y="5883855"/>
            <a:ext cx="11463417" cy="246221"/>
          </a:xfrm>
        </p:spPr>
        <p:txBody>
          <a:bodyPr/>
          <a:lstStyle/>
          <a:p>
            <a:r>
              <a:rPr lang="sv-SE" dirty="0"/>
              <a:t>Bas: Om ja på frågan att inställningen till vildsvinskött har påverkats av (förekomsten av) afrikansk svinpest,  n= 206 </a:t>
            </a:r>
            <a:endParaRPr lang="en-SE" dirty="0"/>
          </a:p>
        </p:txBody>
      </p:sp>
    </p:spTree>
    <p:extLst>
      <p:ext uri="{BB962C8B-B14F-4D97-AF65-F5344CB8AC3E}">
        <p14:creationId xmlns:p14="http://schemas.microsoft.com/office/powerpoint/2010/main" val="106523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EC18B-2C74-4B12-8DD8-9CEAE4192CC5}"/>
              </a:ext>
            </a:extLst>
          </p:cNvPr>
          <p:cNvSpPr>
            <a:spLocks noGrp="1"/>
          </p:cNvSpPr>
          <p:nvPr>
            <p:ph type="title"/>
          </p:nvPr>
        </p:nvSpPr>
        <p:spPr/>
        <p:txBody>
          <a:bodyPr/>
          <a:lstStyle/>
          <a:p>
            <a:r>
              <a:rPr lang="sv-SE" dirty="0"/>
              <a:t>Afrikansk svinpest – </a:t>
            </a:r>
            <a:r>
              <a:rPr lang="sv-SE" sz="2400" dirty="0"/>
              <a:t>motiv</a:t>
            </a:r>
            <a:endParaRPr lang="en-SE" dirty="0"/>
          </a:p>
        </p:txBody>
      </p:sp>
      <p:sp>
        <p:nvSpPr>
          <p:cNvPr id="2" name="Text Placeholder 1">
            <a:extLst>
              <a:ext uri="{FF2B5EF4-FFF2-40B4-BE49-F238E27FC236}">
                <a16:creationId xmlns:a16="http://schemas.microsoft.com/office/drawing/2014/main" id="{73F8D821-8DE7-41B0-A6BA-72B22E3B4747}"/>
              </a:ext>
            </a:extLst>
          </p:cNvPr>
          <p:cNvSpPr>
            <a:spLocks noGrp="1"/>
          </p:cNvSpPr>
          <p:nvPr>
            <p:ph type="body" sz="quarter" idx="15"/>
          </p:nvPr>
        </p:nvSpPr>
        <p:spPr>
          <a:xfrm>
            <a:off x="404785" y="1130158"/>
            <a:ext cx="3864373" cy="353943"/>
          </a:xfrm>
        </p:spPr>
        <p:txBody>
          <a:bodyPr/>
          <a:lstStyle/>
          <a:p>
            <a:r>
              <a:rPr lang="sv-SE" dirty="0"/>
              <a:t>Exempel på orsaker till påverkan</a:t>
            </a:r>
            <a:endParaRPr lang="en-SE" dirty="0"/>
          </a:p>
        </p:txBody>
      </p:sp>
      <p:pic>
        <p:nvPicPr>
          <p:cNvPr id="5" name="Bildobjekt 4" descr="Tabell med svar på frågorna varför är du nu mycket mer/något mer intresserad av att äta vildsvinskött och varför är du nu varken mer eller mindre intresserad av att äta vildsvinskött.">
            <a:extLst>
              <a:ext uri="{FF2B5EF4-FFF2-40B4-BE49-F238E27FC236}">
                <a16:creationId xmlns:a16="http://schemas.microsoft.com/office/drawing/2014/main" id="{1B081422-C04E-4303-B9D2-0325D1336F38}"/>
              </a:ext>
            </a:extLst>
          </p:cNvPr>
          <p:cNvPicPr>
            <a:picLocks noChangeAspect="1"/>
          </p:cNvPicPr>
          <p:nvPr/>
        </p:nvPicPr>
        <p:blipFill>
          <a:blip r:embed="rId2"/>
          <a:stretch>
            <a:fillRect/>
          </a:stretch>
        </p:blipFill>
        <p:spPr>
          <a:xfrm>
            <a:off x="449405" y="1698037"/>
            <a:ext cx="11418798" cy="4029805"/>
          </a:xfrm>
          <a:prstGeom prst="rect">
            <a:avLst/>
          </a:prstGeom>
        </p:spPr>
      </p:pic>
      <p:sp>
        <p:nvSpPr>
          <p:cNvPr id="4" name="Text Placeholder 3">
            <a:extLst>
              <a:ext uri="{FF2B5EF4-FFF2-40B4-BE49-F238E27FC236}">
                <a16:creationId xmlns:a16="http://schemas.microsoft.com/office/drawing/2014/main" id="{11F2E069-CF33-4803-A564-A16DB5F5A083}"/>
              </a:ext>
            </a:extLst>
          </p:cNvPr>
          <p:cNvSpPr>
            <a:spLocks noGrp="1"/>
          </p:cNvSpPr>
          <p:nvPr>
            <p:ph type="body" sz="quarter" idx="18"/>
          </p:nvPr>
        </p:nvSpPr>
        <p:spPr>
          <a:xfrm>
            <a:off x="404786" y="5883855"/>
            <a:ext cx="11463417" cy="246221"/>
          </a:xfrm>
        </p:spPr>
        <p:txBody>
          <a:bodyPr/>
          <a:lstStyle/>
          <a:p>
            <a:r>
              <a:rPr lang="sv-SE" dirty="0"/>
              <a:t>Bas: Om ja på frågan att inställningen till vildsvinskött har påverkats av (förekomsten av) afrikansk svinpest,  n= xx </a:t>
            </a:r>
            <a:endParaRPr lang="en-SE" dirty="0"/>
          </a:p>
        </p:txBody>
      </p:sp>
    </p:spTree>
    <p:extLst>
      <p:ext uri="{BB962C8B-B14F-4D97-AF65-F5344CB8AC3E}">
        <p14:creationId xmlns:p14="http://schemas.microsoft.com/office/powerpoint/2010/main" val="168464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EC18B-2C74-4B12-8DD8-9CEAE4192CC5}"/>
              </a:ext>
            </a:extLst>
          </p:cNvPr>
          <p:cNvSpPr>
            <a:spLocks noGrp="1"/>
          </p:cNvSpPr>
          <p:nvPr>
            <p:ph type="title"/>
          </p:nvPr>
        </p:nvSpPr>
        <p:spPr/>
        <p:txBody>
          <a:bodyPr/>
          <a:lstStyle/>
          <a:p>
            <a:r>
              <a:rPr lang="sv-SE" dirty="0"/>
              <a:t>Afrikansk svinpest – </a:t>
            </a:r>
            <a:r>
              <a:rPr lang="sv-SE" sz="2400" dirty="0"/>
              <a:t>motiv</a:t>
            </a:r>
            <a:r>
              <a:rPr lang="sv-SE" sz="2400" dirty="0">
                <a:solidFill>
                  <a:schemeClr val="bg1"/>
                </a:solidFill>
              </a:rPr>
              <a:t>, </a:t>
            </a:r>
            <a:r>
              <a:rPr lang="sv-SE" sz="1800" dirty="0">
                <a:solidFill>
                  <a:schemeClr val="bg1"/>
                </a:solidFill>
              </a:rPr>
              <a:t>fortsättning</a:t>
            </a:r>
            <a:endParaRPr lang="en-SE" dirty="0">
              <a:solidFill>
                <a:schemeClr val="bg1"/>
              </a:solidFill>
            </a:endParaRPr>
          </a:p>
        </p:txBody>
      </p:sp>
      <p:sp>
        <p:nvSpPr>
          <p:cNvPr id="2" name="Text Placeholder 1">
            <a:extLst>
              <a:ext uri="{FF2B5EF4-FFF2-40B4-BE49-F238E27FC236}">
                <a16:creationId xmlns:a16="http://schemas.microsoft.com/office/drawing/2014/main" id="{73F8D821-8DE7-41B0-A6BA-72B22E3B4747}"/>
              </a:ext>
            </a:extLst>
          </p:cNvPr>
          <p:cNvSpPr>
            <a:spLocks noGrp="1"/>
          </p:cNvSpPr>
          <p:nvPr>
            <p:ph type="body" sz="quarter" idx="15"/>
          </p:nvPr>
        </p:nvSpPr>
        <p:spPr>
          <a:xfrm>
            <a:off x="404785" y="1130158"/>
            <a:ext cx="3864373" cy="353943"/>
          </a:xfrm>
        </p:spPr>
        <p:txBody>
          <a:bodyPr/>
          <a:lstStyle/>
          <a:p>
            <a:r>
              <a:rPr lang="sv-SE" dirty="0"/>
              <a:t>Exempel på orsaker till påverkan</a:t>
            </a:r>
            <a:endParaRPr lang="en-SE" dirty="0"/>
          </a:p>
        </p:txBody>
      </p:sp>
      <p:pic>
        <p:nvPicPr>
          <p:cNvPr id="5" name="Bildobjekt 4" descr="Tabell med svar på frågorna varför är du nu mycket mer/något mer intresserad av att äta vildsvinskött och varför är du nu varken mer eller mindre intresserad av att äta vildsvinskött.">
            <a:extLst>
              <a:ext uri="{FF2B5EF4-FFF2-40B4-BE49-F238E27FC236}">
                <a16:creationId xmlns:a16="http://schemas.microsoft.com/office/drawing/2014/main" id="{1E2A574B-7B2B-4D43-BB5A-D4223B94F262}"/>
              </a:ext>
            </a:extLst>
          </p:cNvPr>
          <p:cNvPicPr>
            <a:picLocks noChangeAspect="1"/>
          </p:cNvPicPr>
          <p:nvPr/>
        </p:nvPicPr>
        <p:blipFill>
          <a:blip r:embed="rId2"/>
          <a:stretch>
            <a:fillRect/>
          </a:stretch>
        </p:blipFill>
        <p:spPr>
          <a:xfrm>
            <a:off x="386601" y="1751312"/>
            <a:ext cx="11418798" cy="3950550"/>
          </a:xfrm>
          <a:prstGeom prst="rect">
            <a:avLst/>
          </a:prstGeom>
        </p:spPr>
      </p:pic>
      <p:sp>
        <p:nvSpPr>
          <p:cNvPr id="4" name="Text Placeholder 3">
            <a:extLst>
              <a:ext uri="{FF2B5EF4-FFF2-40B4-BE49-F238E27FC236}">
                <a16:creationId xmlns:a16="http://schemas.microsoft.com/office/drawing/2014/main" id="{11F2E069-CF33-4803-A564-A16DB5F5A083}"/>
              </a:ext>
            </a:extLst>
          </p:cNvPr>
          <p:cNvSpPr>
            <a:spLocks noGrp="1"/>
          </p:cNvSpPr>
          <p:nvPr>
            <p:ph type="body" sz="quarter" idx="18"/>
          </p:nvPr>
        </p:nvSpPr>
        <p:spPr>
          <a:xfrm>
            <a:off x="404786" y="5883855"/>
            <a:ext cx="11463417" cy="246221"/>
          </a:xfrm>
        </p:spPr>
        <p:txBody>
          <a:bodyPr/>
          <a:lstStyle/>
          <a:p>
            <a:r>
              <a:rPr lang="sv-SE" dirty="0"/>
              <a:t>Bas: Om ja på frågan att inställningen till vildsvinskött har påverkats av (förekomsten av) afrikansk svinpest,  n= xx </a:t>
            </a:r>
            <a:endParaRPr lang="en-SE" dirty="0"/>
          </a:p>
        </p:txBody>
      </p:sp>
    </p:spTree>
    <p:extLst>
      <p:ext uri="{BB962C8B-B14F-4D97-AF65-F5344CB8AC3E}">
        <p14:creationId xmlns:p14="http://schemas.microsoft.com/office/powerpoint/2010/main" val="309841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81DF19-2BAC-4945-B617-EF8ECB03D3A0}"/>
              </a:ext>
            </a:extLst>
          </p:cNvPr>
          <p:cNvSpPr>
            <a:spLocks noGrp="1"/>
          </p:cNvSpPr>
          <p:nvPr>
            <p:ph type="body" sz="quarter" idx="13"/>
          </p:nvPr>
        </p:nvSpPr>
        <p:spPr>
          <a:xfrm>
            <a:off x="9828892" y="3287"/>
            <a:ext cx="2047035" cy="4508927"/>
          </a:xfrm>
        </p:spPr>
        <p:txBody>
          <a:bodyPr/>
          <a:lstStyle/>
          <a:p>
            <a:r>
              <a:rPr lang="sv-SE" dirty="0"/>
              <a:t>1</a:t>
            </a:r>
            <a:endParaRPr lang="en-SE" dirty="0"/>
          </a:p>
        </p:txBody>
      </p:sp>
      <p:sp>
        <p:nvSpPr>
          <p:cNvPr id="5" name="Title 4">
            <a:extLst>
              <a:ext uri="{FF2B5EF4-FFF2-40B4-BE49-F238E27FC236}">
                <a16:creationId xmlns:a16="http://schemas.microsoft.com/office/drawing/2014/main" id="{61414729-AE94-477A-B74B-912A7E4675C0}"/>
              </a:ext>
            </a:extLst>
          </p:cNvPr>
          <p:cNvSpPr>
            <a:spLocks noGrp="1"/>
          </p:cNvSpPr>
          <p:nvPr>
            <p:ph type="title"/>
          </p:nvPr>
        </p:nvSpPr>
        <p:spPr/>
        <p:txBody>
          <a:bodyPr/>
          <a:lstStyle/>
          <a:p>
            <a:r>
              <a:rPr lang="sv-SE" dirty="0" err="1"/>
              <a:t>Key</a:t>
            </a:r>
            <a:r>
              <a:rPr lang="sv-SE" dirty="0"/>
              <a:t> </a:t>
            </a:r>
            <a:r>
              <a:rPr lang="sv-SE" dirty="0" err="1"/>
              <a:t>insights</a:t>
            </a:r>
            <a:r>
              <a:rPr lang="sv-SE" dirty="0"/>
              <a:t> &amp; nyckeltal</a:t>
            </a:r>
            <a:endParaRPr lang="en-SE" dirty="0"/>
          </a:p>
        </p:txBody>
      </p:sp>
    </p:spTree>
    <p:extLst>
      <p:ext uri="{BB962C8B-B14F-4D97-AF65-F5344CB8AC3E}">
        <p14:creationId xmlns:p14="http://schemas.microsoft.com/office/powerpoint/2010/main" val="341575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EC18B-2C74-4B12-8DD8-9CEAE4192CC5}"/>
              </a:ext>
            </a:extLst>
          </p:cNvPr>
          <p:cNvSpPr>
            <a:spLocks noGrp="1"/>
          </p:cNvSpPr>
          <p:nvPr>
            <p:ph type="title"/>
          </p:nvPr>
        </p:nvSpPr>
        <p:spPr/>
        <p:txBody>
          <a:bodyPr/>
          <a:lstStyle/>
          <a:p>
            <a:r>
              <a:rPr lang="sv-SE" dirty="0"/>
              <a:t>Afrikansk svinpest – </a:t>
            </a:r>
            <a:r>
              <a:rPr lang="sv-SE" sz="2400" dirty="0"/>
              <a:t>motiv</a:t>
            </a:r>
            <a:r>
              <a:rPr lang="sv-SE" sz="2400" dirty="0">
                <a:solidFill>
                  <a:schemeClr val="bg1"/>
                </a:solidFill>
              </a:rPr>
              <a:t>, </a:t>
            </a:r>
            <a:r>
              <a:rPr lang="sv-SE" sz="1800" dirty="0">
                <a:solidFill>
                  <a:schemeClr val="bg1"/>
                </a:solidFill>
              </a:rPr>
              <a:t>fortsättning.</a:t>
            </a:r>
            <a:endParaRPr lang="en-SE" dirty="0">
              <a:solidFill>
                <a:schemeClr val="bg1"/>
              </a:solidFill>
            </a:endParaRPr>
          </a:p>
        </p:txBody>
      </p:sp>
      <p:sp>
        <p:nvSpPr>
          <p:cNvPr id="2" name="Text Placeholder 1">
            <a:extLst>
              <a:ext uri="{FF2B5EF4-FFF2-40B4-BE49-F238E27FC236}">
                <a16:creationId xmlns:a16="http://schemas.microsoft.com/office/drawing/2014/main" id="{73F8D821-8DE7-41B0-A6BA-72B22E3B4747}"/>
              </a:ext>
            </a:extLst>
          </p:cNvPr>
          <p:cNvSpPr>
            <a:spLocks noGrp="1"/>
          </p:cNvSpPr>
          <p:nvPr>
            <p:ph type="body" sz="quarter" idx="15"/>
          </p:nvPr>
        </p:nvSpPr>
        <p:spPr>
          <a:xfrm>
            <a:off x="404785" y="1130158"/>
            <a:ext cx="9715334" cy="353943"/>
          </a:xfrm>
        </p:spPr>
        <p:txBody>
          <a:bodyPr/>
          <a:lstStyle/>
          <a:p>
            <a:r>
              <a:rPr lang="sv-SE" dirty="0"/>
              <a:t>Majoriteten anger att såväl grisar som vildsvin kan bli smittade av afrikansk svinpest.</a:t>
            </a:r>
            <a:endParaRPr lang="en-SE" dirty="0"/>
          </a:p>
        </p:txBody>
      </p:sp>
      <p:pic>
        <p:nvPicPr>
          <p:cNvPr id="6" name="Bildobjekt 5" descr="Information och diagram över svar på frågan: Vad av följande vet eller tror du stämmer om afrikansk svinpest?">
            <a:extLst>
              <a:ext uri="{FF2B5EF4-FFF2-40B4-BE49-F238E27FC236}">
                <a16:creationId xmlns:a16="http://schemas.microsoft.com/office/drawing/2014/main" id="{2313CA1C-D494-4724-B12C-95A861179131}"/>
              </a:ext>
            </a:extLst>
          </p:cNvPr>
          <p:cNvPicPr>
            <a:picLocks noChangeAspect="1"/>
          </p:cNvPicPr>
          <p:nvPr/>
        </p:nvPicPr>
        <p:blipFill>
          <a:blip r:embed="rId2"/>
          <a:stretch>
            <a:fillRect/>
          </a:stretch>
        </p:blipFill>
        <p:spPr>
          <a:xfrm>
            <a:off x="404785" y="1708703"/>
            <a:ext cx="11418798" cy="3950550"/>
          </a:xfrm>
          <a:prstGeom prst="rect">
            <a:avLst/>
          </a:prstGeom>
        </p:spPr>
      </p:pic>
      <p:sp>
        <p:nvSpPr>
          <p:cNvPr id="4" name="Text Placeholder 3">
            <a:extLst>
              <a:ext uri="{FF2B5EF4-FFF2-40B4-BE49-F238E27FC236}">
                <a16:creationId xmlns:a16="http://schemas.microsoft.com/office/drawing/2014/main" id="{11F2E069-CF33-4803-A564-A16DB5F5A083}"/>
              </a:ext>
            </a:extLst>
          </p:cNvPr>
          <p:cNvSpPr>
            <a:spLocks noGrp="1"/>
          </p:cNvSpPr>
          <p:nvPr>
            <p:ph type="body" sz="quarter" idx="18"/>
          </p:nvPr>
        </p:nvSpPr>
        <p:spPr>
          <a:xfrm>
            <a:off x="404786" y="5883855"/>
            <a:ext cx="11463417" cy="246221"/>
          </a:xfrm>
        </p:spPr>
        <p:txBody>
          <a:bodyPr/>
          <a:lstStyle/>
          <a:p>
            <a:r>
              <a:rPr lang="sv-SE" dirty="0"/>
              <a:t>Bas: Om ja på frågan att inställningen till vildsvinskött har påverkats av (förekomsten av) afrikansk svinpest,  n= 850 </a:t>
            </a:r>
            <a:endParaRPr lang="en-SE" dirty="0"/>
          </a:p>
        </p:txBody>
      </p:sp>
    </p:spTree>
    <p:extLst>
      <p:ext uri="{BB962C8B-B14F-4D97-AF65-F5344CB8AC3E}">
        <p14:creationId xmlns:p14="http://schemas.microsoft.com/office/powerpoint/2010/main" val="3374034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CF156-79E8-4897-9670-3FE3C825FA9D}"/>
              </a:ext>
            </a:extLst>
          </p:cNvPr>
          <p:cNvSpPr>
            <a:spLocks noGrp="1"/>
          </p:cNvSpPr>
          <p:nvPr>
            <p:ph type="body" sz="quarter" idx="13"/>
          </p:nvPr>
        </p:nvSpPr>
        <p:spPr>
          <a:xfrm>
            <a:off x="9828892" y="3287"/>
            <a:ext cx="2047035" cy="4508927"/>
          </a:xfrm>
        </p:spPr>
        <p:txBody>
          <a:bodyPr/>
          <a:lstStyle/>
          <a:p>
            <a:r>
              <a:rPr lang="en-US" dirty="0"/>
              <a:t>7</a:t>
            </a:r>
            <a:endParaRPr lang="en-SE" dirty="0"/>
          </a:p>
        </p:txBody>
      </p:sp>
      <p:sp>
        <p:nvSpPr>
          <p:cNvPr id="5" name="Title 4">
            <a:extLst>
              <a:ext uri="{FF2B5EF4-FFF2-40B4-BE49-F238E27FC236}">
                <a16:creationId xmlns:a16="http://schemas.microsoft.com/office/drawing/2014/main" id="{01251B5C-CC72-46B1-A709-7C31E07F0059}"/>
              </a:ext>
            </a:extLst>
          </p:cNvPr>
          <p:cNvSpPr>
            <a:spLocks noGrp="1"/>
          </p:cNvSpPr>
          <p:nvPr>
            <p:ph type="title"/>
          </p:nvPr>
        </p:nvSpPr>
        <p:spPr>
          <a:xfrm>
            <a:off x="459207" y="546021"/>
            <a:ext cx="8047484" cy="1587679"/>
          </a:xfrm>
        </p:spPr>
        <p:txBody>
          <a:bodyPr/>
          <a:lstStyle/>
          <a:p>
            <a:r>
              <a:rPr lang="sv-SE" dirty="0" err="1"/>
              <a:t>BakgrundSDATA</a:t>
            </a:r>
            <a:r>
              <a:rPr lang="sv-SE" dirty="0"/>
              <a:t> </a:t>
            </a:r>
            <a:endParaRPr lang="en-SE" dirty="0"/>
          </a:p>
        </p:txBody>
      </p:sp>
    </p:spTree>
    <p:extLst>
      <p:ext uri="{BB962C8B-B14F-4D97-AF65-F5344CB8AC3E}">
        <p14:creationId xmlns:p14="http://schemas.microsoft.com/office/powerpoint/2010/main" val="19276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3B8D5-1EF9-4A97-AF94-045767756177}"/>
              </a:ext>
            </a:extLst>
          </p:cNvPr>
          <p:cNvSpPr>
            <a:spLocks noGrp="1"/>
          </p:cNvSpPr>
          <p:nvPr>
            <p:ph type="title"/>
          </p:nvPr>
        </p:nvSpPr>
        <p:spPr/>
        <p:txBody>
          <a:bodyPr/>
          <a:lstStyle/>
          <a:p>
            <a:r>
              <a:rPr lang="sv-SE" dirty="0"/>
              <a:t>demografi</a:t>
            </a:r>
            <a:endParaRPr lang="en-SE" dirty="0"/>
          </a:p>
        </p:txBody>
      </p:sp>
      <p:pic>
        <p:nvPicPr>
          <p:cNvPr id="2" name="Bildobjekt 1" descr="Information om fördelningen av ålder, kön och region på de svarande.">
            <a:extLst>
              <a:ext uri="{FF2B5EF4-FFF2-40B4-BE49-F238E27FC236}">
                <a16:creationId xmlns:a16="http://schemas.microsoft.com/office/drawing/2014/main" id="{C21C577A-0716-48BB-8743-EC8C705C4391}"/>
              </a:ext>
            </a:extLst>
          </p:cNvPr>
          <p:cNvPicPr>
            <a:picLocks noChangeAspect="1"/>
          </p:cNvPicPr>
          <p:nvPr/>
        </p:nvPicPr>
        <p:blipFill>
          <a:blip r:embed="rId2"/>
          <a:stretch>
            <a:fillRect/>
          </a:stretch>
        </p:blipFill>
        <p:spPr>
          <a:xfrm>
            <a:off x="404786" y="1183180"/>
            <a:ext cx="11424894" cy="4743099"/>
          </a:xfrm>
          <a:prstGeom prst="rect">
            <a:avLst/>
          </a:prstGeom>
        </p:spPr>
      </p:pic>
      <p:sp>
        <p:nvSpPr>
          <p:cNvPr id="4" name="Text Placeholder 3">
            <a:extLst>
              <a:ext uri="{FF2B5EF4-FFF2-40B4-BE49-F238E27FC236}">
                <a16:creationId xmlns:a16="http://schemas.microsoft.com/office/drawing/2014/main" id="{9BC10E1C-0DC3-44F1-AC47-B536FCA0946D}"/>
              </a:ext>
            </a:extLst>
          </p:cNvPr>
          <p:cNvSpPr>
            <a:spLocks noGrp="1"/>
          </p:cNvSpPr>
          <p:nvPr>
            <p:ph type="body" sz="quarter" idx="18"/>
          </p:nvPr>
        </p:nvSpPr>
        <p:spPr>
          <a:xfrm>
            <a:off x="364291" y="6574967"/>
            <a:ext cx="11463417" cy="246221"/>
          </a:xfrm>
        </p:spPr>
        <p:txBody>
          <a:bodyPr/>
          <a:lstStyle/>
          <a:p>
            <a:r>
              <a:rPr lang="sv-SE" dirty="0"/>
              <a:t>Bas: Samtliga, n= 1005</a:t>
            </a:r>
            <a:endParaRPr lang="en-SE" dirty="0"/>
          </a:p>
        </p:txBody>
      </p:sp>
    </p:spTree>
    <p:extLst>
      <p:ext uri="{BB962C8B-B14F-4D97-AF65-F5344CB8AC3E}">
        <p14:creationId xmlns:p14="http://schemas.microsoft.com/office/powerpoint/2010/main" val="2037866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7D78A9-4551-4FE5-AF88-0E5C725241E1}"/>
              </a:ext>
            </a:extLst>
          </p:cNvPr>
          <p:cNvSpPr>
            <a:spLocks noGrp="1"/>
          </p:cNvSpPr>
          <p:nvPr>
            <p:ph type="body" sz="quarter" idx="13"/>
          </p:nvPr>
        </p:nvSpPr>
        <p:spPr>
          <a:xfrm>
            <a:off x="9626878" y="231887"/>
            <a:ext cx="2047035" cy="4508927"/>
          </a:xfrm>
        </p:spPr>
        <p:txBody>
          <a:bodyPr/>
          <a:lstStyle/>
          <a:p>
            <a:r>
              <a:rPr lang="en-US" dirty="0"/>
              <a:t>8</a:t>
            </a:r>
            <a:endParaRPr lang="en-SE" dirty="0"/>
          </a:p>
        </p:txBody>
      </p:sp>
      <p:sp>
        <p:nvSpPr>
          <p:cNvPr id="5" name="Title 4">
            <a:extLst>
              <a:ext uri="{FF2B5EF4-FFF2-40B4-BE49-F238E27FC236}">
                <a16:creationId xmlns:a16="http://schemas.microsoft.com/office/drawing/2014/main" id="{61414729-AE94-477A-B74B-912A7E4675C0}"/>
              </a:ext>
            </a:extLst>
          </p:cNvPr>
          <p:cNvSpPr>
            <a:spLocks noGrp="1"/>
          </p:cNvSpPr>
          <p:nvPr>
            <p:ph type="title"/>
          </p:nvPr>
        </p:nvSpPr>
        <p:spPr>
          <a:xfrm>
            <a:off x="459207" y="546021"/>
            <a:ext cx="7551996" cy="849015"/>
          </a:xfrm>
        </p:spPr>
        <p:txBody>
          <a:bodyPr/>
          <a:lstStyle/>
          <a:p>
            <a:r>
              <a:rPr lang="sv-SE" dirty="0"/>
              <a:t>appendix</a:t>
            </a:r>
            <a:endParaRPr lang="en-SE" dirty="0"/>
          </a:p>
        </p:txBody>
      </p:sp>
    </p:spTree>
    <p:extLst>
      <p:ext uri="{BB962C8B-B14F-4D97-AF65-F5344CB8AC3E}">
        <p14:creationId xmlns:p14="http://schemas.microsoft.com/office/powerpoint/2010/main" val="4243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BD34C-1BB4-4DAC-8AB8-E0C108802DA2}"/>
              </a:ext>
            </a:extLst>
          </p:cNvPr>
          <p:cNvSpPr>
            <a:spLocks noGrp="1"/>
          </p:cNvSpPr>
          <p:nvPr>
            <p:ph type="title"/>
          </p:nvPr>
        </p:nvSpPr>
        <p:spPr/>
        <p:txBody>
          <a:bodyPr/>
          <a:lstStyle/>
          <a:p>
            <a:r>
              <a:rPr lang="sv-SE" dirty="0"/>
              <a:t>Konsumtion</a:t>
            </a:r>
            <a:r>
              <a:rPr lang="sv-SE" dirty="0">
                <a:solidFill>
                  <a:schemeClr val="bg1"/>
                </a:solidFill>
              </a:rPr>
              <a:t>.</a:t>
            </a:r>
            <a:endParaRPr lang="en-SE" dirty="0">
              <a:solidFill>
                <a:schemeClr val="bg1"/>
              </a:solidFill>
            </a:endParaRPr>
          </a:p>
        </p:txBody>
      </p:sp>
      <p:sp>
        <p:nvSpPr>
          <p:cNvPr id="5" name="Text Placeholder 4">
            <a:extLst>
              <a:ext uri="{FF2B5EF4-FFF2-40B4-BE49-F238E27FC236}">
                <a16:creationId xmlns:a16="http://schemas.microsoft.com/office/drawing/2014/main" id="{ECFB4090-F45B-45C6-BD35-A0AE40A98776}"/>
              </a:ext>
            </a:extLst>
          </p:cNvPr>
          <p:cNvSpPr>
            <a:spLocks noGrp="1"/>
          </p:cNvSpPr>
          <p:nvPr>
            <p:ph type="body" sz="quarter" idx="15"/>
          </p:nvPr>
        </p:nvSpPr>
        <p:spPr>
          <a:xfrm>
            <a:off x="404786" y="862947"/>
            <a:ext cx="10943234" cy="969496"/>
          </a:xfrm>
        </p:spPr>
        <p:txBody>
          <a:bodyPr/>
          <a:lstStyle/>
          <a:p>
            <a:r>
              <a:rPr lang="sv-SE" dirty="0"/>
              <a:t>Vildsvinskött det köttslag som konsumeras minst frekvent, det är också färre som har testat </a:t>
            </a:r>
            <a:br>
              <a:rPr lang="sv-SE" dirty="0"/>
            </a:br>
            <a:r>
              <a:rPr lang="sv-SE" dirty="0"/>
              <a:t>vildsvinskött överhuvudtaget. Kyckling och nötkött är de vanligaste köttslagen på en vardaglig </a:t>
            </a:r>
            <a:br>
              <a:rPr lang="sv-SE" dirty="0"/>
            </a:br>
            <a:r>
              <a:rPr lang="sv-SE" dirty="0"/>
              <a:t>basis, tätt följt av fläskkött/griskött. </a:t>
            </a:r>
            <a:endParaRPr lang="en-SE" dirty="0"/>
          </a:p>
        </p:txBody>
      </p:sp>
      <p:pic>
        <p:nvPicPr>
          <p:cNvPr id="3" name="Bildobjekt 2" descr="Information och diagram över svar på frågan: Hur ofta äter du följande?">
            <a:extLst>
              <a:ext uri="{FF2B5EF4-FFF2-40B4-BE49-F238E27FC236}">
                <a16:creationId xmlns:a16="http://schemas.microsoft.com/office/drawing/2014/main" id="{63C583CF-D9DA-475F-AC27-44AAE8A7A0EA}"/>
              </a:ext>
            </a:extLst>
          </p:cNvPr>
          <p:cNvPicPr>
            <a:picLocks noChangeAspect="1"/>
          </p:cNvPicPr>
          <p:nvPr/>
        </p:nvPicPr>
        <p:blipFill>
          <a:blip r:embed="rId2"/>
          <a:stretch>
            <a:fillRect/>
          </a:stretch>
        </p:blipFill>
        <p:spPr>
          <a:xfrm>
            <a:off x="404786" y="1870454"/>
            <a:ext cx="11632176" cy="4432176"/>
          </a:xfrm>
          <a:prstGeom prst="rect">
            <a:avLst/>
          </a:prstGeom>
        </p:spPr>
      </p:pic>
      <p:sp>
        <p:nvSpPr>
          <p:cNvPr id="9" name="Text Placeholder 3">
            <a:extLst>
              <a:ext uri="{FF2B5EF4-FFF2-40B4-BE49-F238E27FC236}">
                <a16:creationId xmlns:a16="http://schemas.microsoft.com/office/drawing/2014/main" id="{A82AF7ED-CD17-403F-9721-406762D5F9D4}"/>
              </a:ext>
            </a:extLst>
          </p:cNvPr>
          <p:cNvSpPr txBox="1">
            <a:spLocks/>
          </p:cNvSpPr>
          <p:nvPr/>
        </p:nvSpPr>
        <p:spPr>
          <a:xfrm>
            <a:off x="323797" y="6475184"/>
            <a:ext cx="11463417" cy="24622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0"/>
              </a:spcBef>
              <a:buSzPct val="50000"/>
              <a:buFont typeface="HelveticaNeueLT Std Lt Cn" panose="020B0406020202030204" pitchFamily="34" charset="0"/>
              <a:buNone/>
              <a:defRPr sz="10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0"/>
              </a:spcBef>
              <a:buSzPct val="80000"/>
              <a:buFontTx/>
              <a:buNone/>
              <a:defRPr sz="1400" kern="1200">
                <a:solidFill>
                  <a:schemeClr val="tx1"/>
                </a:solidFill>
                <a:latin typeface="+mn-lt"/>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Bas: Samtliga, n= 1005</a:t>
            </a:r>
            <a:endParaRPr lang="en-SE" dirty="0"/>
          </a:p>
        </p:txBody>
      </p:sp>
    </p:spTree>
    <p:extLst>
      <p:ext uri="{BB962C8B-B14F-4D97-AF65-F5344CB8AC3E}">
        <p14:creationId xmlns:p14="http://schemas.microsoft.com/office/powerpoint/2010/main" val="420753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205C7-11EE-4724-BAEB-4DEF46459E2A}"/>
              </a:ext>
            </a:extLst>
          </p:cNvPr>
          <p:cNvSpPr>
            <a:spLocks noGrp="1"/>
          </p:cNvSpPr>
          <p:nvPr>
            <p:ph type="title"/>
          </p:nvPr>
        </p:nvSpPr>
        <p:spPr>
          <a:xfrm>
            <a:off x="404733" y="114961"/>
            <a:ext cx="11382428" cy="480131"/>
          </a:xfrm>
        </p:spPr>
        <p:txBody>
          <a:bodyPr/>
          <a:lstStyle/>
          <a:p>
            <a:r>
              <a:rPr lang="sv-SE" dirty="0"/>
              <a:t>Nyckeltal</a:t>
            </a:r>
            <a:endParaRPr lang="en-SE" dirty="0"/>
          </a:p>
        </p:txBody>
      </p:sp>
      <p:graphicFrame>
        <p:nvGraphicFramePr>
          <p:cNvPr id="8" name="Table 6">
            <a:extLst>
              <a:ext uri="{FF2B5EF4-FFF2-40B4-BE49-F238E27FC236}">
                <a16:creationId xmlns:a16="http://schemas.microsoft.com/office/drawing/2014/main" id="{6E0F8A2C-CEBA-443E-8B1C-B29390C8A506}"/>
              </a:ext>
            </a:extLst>
          </p:cNvPr>
          <p:cNvGraphicFramePr>
            <a:graphicFrameLocks noGrp="1"/>
          </p:cNvGraphicFramePr>
          <p:nvPr>
            <p:extLst>
              <p:ext uri="{D42A27DB-BD31-4B8C-83A1-F6EECF244321}">
                <p14:modId xmlns:p14="http://schemas.microsoft.com/office/powerpoint/2010/main" val="155254981"/>
              </p:ext>
            </p:extLst>
          </p:nvPr>
        </p:nvGraphicFramePr>
        <p:xfrm>
          <a:off x="404733" y="595092"/>
          <a:ext cx="11382427" cy="6233160"/>
        </p:xfrm>
        <a:graphic>
          <a:graphicData uri="http://schemas.openxmlformats.org/drawingml/2006/table">
            <a:tbl>
              <a:tblPr firstRow="1" bandRow="1">
                <a:tableStyleId>{5C22544A-7EE6-4342-B048-85BDC9FD1C3A}</a:tableStyleId>
              </a:tblPr>
              <a:tblGrid>
                <a:gridCol w="2435392">
                  <a:extLst>
                    <a:ext uri="{9D8B030D-6E8A-4147-A177-3AD203B41FA5}">
                      <a16:colId xmlns:a16="http://schemas.microsoft.com/office/drawing/2014/main" val="740141883"/>
                    </a:ext>
                  </a:extLst>
                </a:gridCol>
                <a:gridCol w="1186049">
                  <a:extLst>
                    <a:ext uri="{9D8B030D-6E8A-4147-A177-3AD203B41FA5}">
                      <a16:colId xmlns:a16="http://schemas.microsoft.com/office/drawing/2014/main" val="817403970"/>
                    </a:ext>
                  </a:extLst>
                </a:gridCol>
                <a:gridCol w="1186049">
                  <a:extLst>
                    <a:ext uri="{9D8B030D-6E8A-4147-A177-3AD203B41FA5}">
                      <a16:colId xmlns:a16="http://schemas.microsoft.com/office/drawing/2014/main" val="2284173666"/>
                    </a:ext>
                  </a:extLst>
                </a:gridCol>
                <a:gridCol w="1186049">
                  <a:extLst>
                    <a:ext uri="{9D8B030D-6E8A-4147-A177-3AD203B41FA5}">
                      <a16:colId xmlns:a16="http://schemas.microsoft.com/office/drawing/2014/main" val="2986270350"/>
                    </a:ext>
                  </a:extLst>
                </a:gridCol>
                <a:gridCol w="5388888">
                  <a:extLst>
                    <a:ext uri="{9D8B030D-6E8A-4147-A177-3AD203B41FA5}">
                      <a16:colId xmlns:a16="http://schemas.microsoft.com/office/drawing/2014/main" val="916633300"/>
                    </a:ext>
                  </a:extLst>
                </a:gridCol>
              </a:tblGrid>
              <a:tr h="547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E" sz="1400" b="1" kern="1200" dirty="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 sz="1200" b="1" kern="1200" dirty="0">
                          <a:solidFill>
                            <a:schemeClr val="lt1"/>
                          </a:solidFill>
                          <a:effectLst/>
                          <a:latin typeface="+mn-lt"/>
                          <a:ea typeface="+mn-ea"/>
                          <a:cs typeface="+mn-cs"/>
                        </a:rPr>
                        <a:t>Andel % av population 2021</a:t>
                      </a:r>
                      <a:endParaRPr lang="en-SE" sz="1200" b="1" kern="1200" dirty="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 sz="1200" b="1" kern="1200" dirty="0">
                          <a:solidFill>
                            <a:schemeClr val="lt1"/>
                          </a:solidFill>
                          <a:effectLst/>
                          <a:latin typeface="+mn-lt"/>
                          <a:ea typeface="+mn-ea"/>
                          <a:cs typeface="+mn-cs"/>
                        </a:rPr>
                        <a:t>Andel % av population 2022</a:t>
                      </a:r>
                      <a:endParaRPr lang="en-SE" sz="1200" b="1" kern="1200" dirty="0">
                        <a:solidFill>
                          <a:schemeClr val="lt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lt1"/>
                          </a:solidFill>
                          <a:effectLst/>
                          <a:latin typeface="+mn-lt"/>
                          <a:ea typeface="+mn-ea"/>
                          <a:cs typeface="+mn-cs"/>
                        </a:rPr>
                        <a:t>Andel av populationen 2023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 sz="1200" b="1" kern="1200" dirty="0">
                          <a:solidFill>
                            <a:schemeClr val="lt1"/>
                          </a:solidFill>
                          <a:effectLst/>
                          <a:latin typeface="+mn-lt"/>
                          <a:ea typeface="+mn-ea"/>
                          <a:cs typeface="+mn-cs"/>
                        </a:rPr>
                        <a:t>Kommentar</a:t>
                      </a:r>
                      <a:endParaRPr lang="en-SE" sz="16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4017132651"/>
                  </a:ext>
                </a:extLst>
              </a:tr>
              <a:tr h="299351">
                <a:tc>
                  <a:txBody>
                    <a:bodyPr/>
                    <a:lstStyle/>
                    <a:p>
                      <a:r>
                        <a:rPr lang="sv-SE" sz="1100" b="1" dirty="0">
                          <a:solidFill>
                            <a:schemeClr val="tx1"/>
                          </a:solidFill>
                        </a:rPr>
                        <a:t>Marknadspenetration</a:t>
                      </a:r>
                      <a:endParaRPr lang="en-SE" sz="1100" b="1" dirty="0">
                        <a:solidFill>
                          <a:schemeClr val="tx1"/>
                        </a:solidFill>
                      </a:endParaRPr>
                    </a:p>
                  </a:txBody>
                  <a:tcPr>
                    <a:solidFill>
                      <a:schemeClr val="bg1">
                        <a:lumMod val="75000"/>
                      </a:schemeClr>
                    </a:solidFill>
                  </a:tcPr>
                </a:tc>
                <a:tc>
                  <a:txBody>
                    <a:bodyPr/>
                    <a:lstStyle/>
                    <a:p>
                      <a:endParaRPr lang="en-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en-SE" dirty="0"/>
                    </a:p>
                  </a:txBody>
                  <a:tcPr>
                    <a:solidFill>
                      <a:schemeClr val="bg1">
                        <a:lumMod val="75000"/>
                      </a:schemeClr>
                    </a:solidFill>
                  </a:tcPr>
                </a:tc>
                <a:extLst>
                  <a:ext uri="{0D108BD9-81ED-4DB2-BD59-A6C34878D82A}">
                    <a16:rowId xmlns:a16="http://schemas.microsoft.com/office/drawing/2014/main" val="3654117925"/>
                  </a:ext>
                </a:extLst>
              </a:tr>
              <a:tr h="508364">
                <a:tc>
                  <a:txBody>
                    <a:bodyPr/>
                    <a:lstStyle/>
                    <a:p>
                      <a:r>
                        <a:rPr lang="en-US" sz="1100" b="0" dirty="0">
                          <a:solidFill>
                            <a:schemeClr val="tx1"/>
                          </a:solidFill>
                        </a:rPr>
                        <a:t>Har </a:t>
                      </a:r>
                      <a:r>
                        <a:rPr lang="en-US" sz="1100" b="0" dirty="0" err="1">
                          <a:solidFill>
                            <a:schemeClr val="tx1"/>
                          </a:solidFill>
                        </a:rPr>
                        <a:t>provat</a:t>
                      </a:r>
                      <a:r>
                        <a:rPr lang="en-US" sz="1100" b="0" dirty="0">
                          <a:solidFill>
                            <a:schemeClr val="tx1"/>
                          </a:solidFill>
                        </a:rPr>
                        <a:t> </a:t>
                      </a:r>
                      <a:endParaRPr lang="en-SE" sz="1100" b="0" dirty="0">
                        <a:solidFill>
                          <a:schemeClr val="tx1"/>
                        </a:solidFill>
                      </a:endParaRPr>
                    </a:p>
                  </a:txBody>
                  <a:tcPr>
                    <a:solidFill>
                      <a:schemeClr val="bg1">
                        <a:lumMod val="95000"/>
                      </a:schemeClr>
                    </a:solidFill>
                  </a:tcPr>
                </a:tc>
                <a:tc>
                  <a:txBody>
                    <a:bodyPr/>
                    <a:lstStyle/>
                    <a:p>
                      <a:pPr algn="ctr"/>
                      <a:r>
                        <a:rPr lang="en-US" sz="1400" b="0" dirty="0">
                          <a:solidFill>
                            <a:schemeClr val="tx1"/>
                          </a:solidFill>
                        </a:rPr>
                        <a:t>76%</a:t>
                      </a:r>
                      <a:endParaRPr lang="en-SE" sz="1400" b="0" dirty="0">
                        <a:solidFill>
                          <a:schemeClr val="tx1"/>
                        </a:solidFill>
                      </a:endParaRPr>
                    </a:p>
                  </a:txBody>
                  <a:tcPr>
                    <a:solidFill>
                      <a:schemeClr val="bg1">
                        <a:lumMod val="95000"/>
                      </a:schemeClr>
                    </a:solidFill>
                  </a:tcPr>
                </a:tc>
                <a:tc>
                  <a:txBody>
                    <a:bodyPr/>
                    <a:lstStyle/>
                    <a:p>
                      <a:pPr algn="ctr"/>
                      <a:r>
                        <a:rPr lang="en-US" sz="1400" b="0" dirty="0">
                          <a:solidFill>
                            <a:schemeClr val="tx1"/>
                          </a:solidFill>
                        </a:rPr>
                        <a:t>70%</a:t>
                      </a:r>
                      <a:endParaRPr lang="en-SE" sz="1400" b="0" dirty="0">
                        <a:solidFill>
                          <a:schemeClr val="tx1"/>
                        </a:solidFill>
                      </a:endParaRPr>
                    </a:p>
                  </a:txBody>
                  <a:tcPr>
                    <a:solidFill>
                      <a:schemeClr val="bg1">
                        <a:lumMod val="95000"/>
                      </a:schemeClr>
                    </a:solidFill>
                  </a:tcPr>
                </a:tc>
                <a:tc>
                  <a:txBody>
                    <a:bodyPr/>
                    <a:lstStyle/>
                    <a:p>
                      <a:pPr algn="ctr"/>
                      <a:r>
                        <a:rPr lang="sv-SE" sz="1400" b="0" dirty="0">
                          <a:solidFill>
                            <a:schemeClr val="tx1"/>
                          </a:solidFill>
                        </a:rPr>
                        <a:t>70%</a:t>
                      </a:r>
                      <a:endParaRPr lang="en-SE" sz="1400" b="0" dirty="0">
                        <a:solidFill>
                          <a:schemeClr val="tx1"/>
                        </a:solidFill>
                      </a:endParaRPr>
                    </a:p>
                  </a:txBody>
                  <a:tcPr>
                    <a:solidFill>
                      <a:schemeClr val="bg1">
                        <a:lumMod val="95000"/>
                      </a:schemeClr>
                    </a:solidFill>
                  </a:tcPr>
                </a:tc>
                <a:tc>
                  <a:txBody>
                    <a:bodyPr/>
                    <a:lstStyle/>
                    <a:p>
                      <a:r>
                        <a:rPr lang="en-US" sz="1100" dirty="0" err="1">
                          <a:solidFill>
                            <a:schemeClr val="tx1"/>
                          </a:solidFill>
                        </a:rPr>
                        <a:t>Många</a:t>
                      </a:r>
                      <a:r>
                        <a:rPr lang="en-US" sz="1100" dirty="0">
                          <a:solidFill>
                            <a:schemeClr val="tx1"/>
                          </a:solidFill>
                        </a:rPr>
                        <a:t> har </a:t>
                      </a:r>
                      <a:r>
                        <a:rPr lang="en-US" sz="1100" dirty="0" err="1">
                          <a:solidFill>
                            <a:schemeClr val="tx1"/>
                          </a:solidFill>
                        </a:rPr>
                        <a:t>provat</a:t>
                      </a:r>
                      <a:r>
                        <a:rPr lang="en-US" sz="1100" dirty="0">
                          <a:solidFill>
                            <a:schemeClr val="tx1"/>
                          </a:solidFill>
                        </a:rPr>
                        <a:t> </a:t>
                      </a:r>
                      <a:r>
                        <a:rPr lang="en-US" sz="1100" dirty="0" err="1">
                          <a:solidFill>
                            <a:schemeClr val="tx1"/>
                          </a:solidFill>
                        </a:rPr>
                        <a:t>vildsvinskött</a:t>
                      </a:r>
                      <a:r>
                        <a:rPr lang="en-US" sz="1100" dirty="0">
                          <a:solidFill>
                            <a:schemeClr val="tx1"/>
                          </a:solidFill>
                        </a:rPr>
                        <a:t>, men </a:t>
                      </a:r>
                      <a:r>
                        <a:rPr lang="en-US" sz="1100" dirty="0" err="1">
                          <a:solidFill>
                            <a:schemeClr val="tx1"/>
                          </a:solidFill>
                        </a:rPr>
                        <a:t>få</a:t>
                      </a:r>
                      <a:r>
                        <a:rPr lang="en-US" sz="1100" dirty="0">
                          <a:solidFill>
                            <a:schemeClr val="tx1"/>
                          </a:solidFill>
                        </a:rPr>
                        <a:t> </a:t>
                      </a:r>
                      <a:r>
                        <a:rPr lang="en-US" sz="1100" dirty="0" err="1">
                          <a:solidFill>
                            <a:schemeClr val="tx1"/>
                          </a:solidFill>
                        </a:rPr>
                        <a:t>är</a:t>
                      </a:r>
                      <a:r>
                        <a:rPr lang="en-US" sz="1100" dirty="0">
                          <a:solidFill>
                            <a:schemeClr val="tx1"/>
                          </a:solidFill>
                        </a:rPr>
                        <a:t> </a:t>
                      </a:r>
                      <a:r>
                        <a:rPr lang="en-US" sz="1100" dirty="0" err="1">
                          <a:solidFill>
                            <a:schemeClr val="tx1"/>
                          </a:solidFill>
                        </a:rPr>
                        <a:t>frekventa</a:t>
                      </a:r>
                      <a:r>
                        <a:rPr lang="en-US" sz="1100" dirty="0">
                          <a:solidFill>
                            <a:schemeClr val="tx1"/>
                          </a:solidFill>
                        </a:rPr>
                        <a:t> </a:t>
                      </a:r>
                      <a:r>
                        <a:rPr lang="en-US" sz="1100" dirty="0" err="1">
                          <a:solidFill>
                            <a:schemeClr val="tx1"/>
                          </a:solidFill>
                        </a:rPr>
                        <a:t>konsumenter</a:t>
                      </a:r>
                      <a:r>
                        <a:rPr lang="en-US" sz="1100" dirty="0">
                          <a:solidFill>
                            <a:schemeClr val="tx1"/>
                          </a:solidFill>
                        </a:rPr>
                        <a:t>.</a:t>
                      </a:r>
                      <a:r>
                        <a:rPr lang="sv-SE" sz="1100" dirty="0">
                          <a:solidFill>
                            <a:schemeClr val="tx1"/>
                          </a:solidFill>
                        </a:rPr>
                        <a:t> Vildsvinskött det köttslag som konsumeras minst frekvent (i en jämförelse med 5 andra köttslag), det är också färre som har testat vildsvinskött överhuvudtaget.</a:t>
                      </a:r>
                      <a:endParaRPr lang="en-SE" sz="1100" dirty="0">
                        <a:solidFill>
                          <a:schemeClr val="tx1"/>
                        </a:solidFill>
                      </a:endParaRPr>
                    </a:p>
                  </a:txBody>
                  <a:tcPr>
                    <a:solidFill>
                      <a:schemeClr val="bg1">
                        <a:lumMod val="95000"/>
                      </a:schemeClr>
                    </a:solidFill>
                  </a:tcPr>
                </a:tc>
                <a:extLst>
                  <a:ext uri="{0D108BD9-81ED-4DB2-BD59-A6C34878D82A}">
                    <a16:rowId xmlns:a16="http://schemas.microsoft.com/office/drawing/2014/main" val="4293435770"/>
                  </a:ext>
                </a:extLst>
              </a:tr>
              <a:tr h="651748">
                <a:tc>
                  <a:txBody>
                    <a:bodyPr/>
                    <a:lstStyle/>
                    <a:p>
                      <a:r>
                        <a:rPr lang="sv-SE" sz="1100" b="0" dirty="0">
                          <a:solidFill>
                            <a:schemeClr val="tx1"/>
                          </a:solidFill>
                        </a:rPr>
                        <a:t>Frekventa konsumenter (varje månad)</a:t>
                      </a:r>
                    </a:p>
                    <a:p>
                      <a:r>
                        <a:rPr lang="sv-SE" sz="1100" b="0" dirty="0" err="1">
                          <a:solidFill>
                            <a:schemeClr val="tx1"/>
                          </a:solidFill>
                        </a:rPr>
                        <a:t>Infrekvent</a:t>
                      </a:r>
                      <a:r>
                        <a:rPr lang="sv-SE" sz="1100" b="0" dirty="0">
                          <a:solidFill>
                            <a:schemeClr val="tx1"/>
                          </a:solidFill>
                        </a:rPr>
                        <a:t> konsumtion (minst varje halvår)</a:t>
                      </a:r>
                      <a:endParaRPr lang="en-SE" sz="1100" b="0" dirty="0">
                        <a:solidFill>
                          <a:schemeClr val="tx1"/>
                        </a:solidFill>
                      </a:endParaRPr>
                    </a:p>
                  </a:txBody>
                  <a:tcPr>
                    <a:solidFill>
                      <a:schemeClr val="bg1">
                        <a:lumMod val="95000"/>
                      </a:schemeClr>
                    </a:solidFill>
                  </a:tcPr>
                </a:tc>
                <a:tc>
                  <a:txBody>
                    <a:bodyPr/>
                    <a:lstStyle/>
                    <a:p>
                      <a:pPr algn="ctr"/>
                      <a:r>
                        <a:rPr lang="sv-SE" sz="1400" b="0" dirty="0">
                          <a:solidFill>
                            <a:schemeClr val="tx1"/>
                          </a:solidFill>
                        </a:rPr>
                        <a:t>9%</a:t>
                      </a:r>
                    </a:p>
                    <a:p>
                      <a:pPr algn="ctr"/>
                      <a:r>
                        <a:rPr lang="sv-SE" sz="1400" b="0" dirty="0">
                          <a:solidFill>
                            <a:schemeClr val="tx1"/>
                          </a:solidFill>
                        </a:rPr>
                        <a:t>21%</a:t>
                      </a:r>
                    </a:p>
                  </a:txBody>
                  <a:tcPr>
                    <a:solidFill>
                      <a:schemeClr val="bg1">
                        <a:lumMod val="95000"/>
                      </a:schemeClr>
                    </a:solidFill>
                  </a:tcPr>
                </a:tc>
                <a:tc>
                  <a:txBody>
                    <a:bodyPr/>
                    <a:lstStyle/>
                    <a:p>
                      <a:pPr algn="ctr"/>
                      <a:r>
                        <a:rPr lang="en-US" sz="1400" b="0" dirty="0">
                          <a:solidFill>
                            <a:schemeClr val="tx1"/>
                          </a:solidFill>
                        </a:rPr>
                        <a:t>5%</a:t>
                      </a:r>
                    </a:p>
                    <a:p>
                      <a:pPr algn="ctr"/>
                      <a:r>
                        <a:rPr lang="en-US" sz="1400" b="0" dirty="0">
                          <a:solidFill>
                            <a:schemeClr val="tx1"/>
                          </a:solidFill>
                        </a:rPr>
                        <a:t>18%</a:t>
                      </a:r>
                      <a:endParaRPr lang="en-SE" sz="1400" b="0" dirty="0">
                        <a:solidFill>
                          <a:schemeClr val="tx1"/>
                        </a:solidFill>
                      </a:endParaRPr>
                    </a:p>
                  </a:txBody>
                  <a:tcPr>
                    <a:solidFill>
                      <a:schemeClr val="bg1">
                        <a:lumMod val="95000"/>
                      </a:schemeClr>
                    </a:solidFill>
                  </a:tcPr>
                </a:tc>
                <a:tc>
                  <a:txBody>
                    <a:bodyPr/>
                    <a:lstStyle/>
                    <a:p>
                      <a:pPr algn="ctr"/>
                      <a:r>
                        <a:rPr lang="sv-SE" sz="1400" b="0" dirty="0">
                          <a:solidFill>
                            <a:schemeClr val="tx1"/>
                          </a:solidFill>
                        </a:rPr>
                        <a:t>8% </a:t>
                      </a:r>
                    </a:p>
                    <a:p>
                      <a:pPr algn="ctr"/>
                      <a:r>
                        <a:rPr lang="sv-SE" sz="1400" b="0" dirty="0">
                          <a:solidFill>
                            <a:schemeClr val="tx1"/>
                          </a:solidFill>
                        </a:rPr>
                        <a:t>21%</a:t>
                      </a:r>
                      <a:endParaRPr lang="en-SE" sz="1400" b="0" dirty="0">
                        <a:solidFill>
                          <a:schemeClr val="tx1"/>
                        </a:solidFill>
                      </a:endParaRPr>
                    </a:p>
                  </a:txBody>
                  <a:tcPr>
                    <a:solidFill>
                      <a:schemeClr val="bg1">
                        <a:lumMod val="95000"/>
                      </a:schemeClr>
                    </a:solidFill>
                  </a:tcPr>
                </a:tc>
                <a:tc>
                  <a:txBody>
                    <a:bodyPr/>
                    <a:lstStyle/>
                    <a:p>
                      <a:r>
                        <a:rPr lang="sv-SE" sz="1100" dirty="0">
                          <a:solidFill>
                            <a:schemeClr val="tx1"/>
                          </a:solidFill>
                        </a:rPr>
                        <a:t>Andel frekventa konsumenter är något högre än i augusti 2002, och på samma nivå som i januari 2021. Andelen </a:t>
                      </a:r>
                      <a:r>
                        <a:rPr lang="sv-SE" sz="1100" dirty="0" err="1">
                          <a:solidFill>
                            <a:schemeClr val="tx1"/>
                          </a:solidFill>
                        </a:rPr>
                        <a:t>infrekventa</a:t>
                      </a:r>
                      <a:r>
                        <a:rPr lang="sv-SE" sz="1100" dirty="0">
                          <a:solidFill>
                            <a:schemeClr val="tx1"/>
                          </a:solidFill>
                        </a:rPr>
                        <a:t> konsumenter är oförändrad.</a:t>
                      </a:r>
                      <a:endParaRPr lang="en-SE" sz="1100" dirty="0">
                        <a:solidFill>
                          <a:schemeClr val="tx1"/>
                        </a:solidFill>
                      </a:endParaRPr>
                    </a:p>
                  </a:txBody>
                  <a:tcPr>
                    <a:solidFill>
                      <a:schemeClr val="bg1">
                        <a:lumMod val="95000"/>
                      </a:schemeClr>
                    </a:solidFill>
                  </a:tcPr>
                </a:tc>
                <a:extLst>
                  <a:ext uri="{0D108BD9-81ED-4DB2-BD59-A6C34878D82A}">
                    <a16:rowId xmlns:a16="http://schemas.microsoft.com/office/drawing/2014/main" val="183506142"/>
                  </a:ext>
                </a:extLst>
              </a:tr>
              <a:tr h="299351">
                <a:tc>
                  <a:txBody>
                    <a:bodyPr/>
                    <a:lstStyle/>
                    <a:p>
                      <a:pPr algn="l"/>
                      <a:r>
                        <a:rPr lang="sv-SE" sz="1100" b="1" dirty="0">
                          <a:solidFill>
                            <a:schemeClr val="tx1"/>
                          </a:solidFill>
                        </a:rPr>
                        <a:t>Övergripande intresse/potential</a:t>
                      </a:r>
                      <a:endParaRPr lang="en-SE" sz="1100" b="1" dirty="0">
                        <a:solidFill>
                          <a:schemeClr val="tx1"/>
                        </a:solidFill>
                      </a:endParaRPr>
                    </a:p>
                  </a:txBody>
                  <a:tcPr>
                    <a:solidFill>
                      <a:schemeClr val="bg1">
                        <a:lumMod val="75000"/>
                      </a:schemeClr>
                    </a:solidFill>
                  </a:tcPr>
                </a:tc>
                <a:tc>
                  <a:txBody>
                    <a:bodyPr/>
                    <a:lstStyle/>
                    <a:p>
                      <a:endParaRPr lang="en-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en-SE" dirty="0"/>
                    </a:p>
                  </a:txBody>
                  <a:tcPr>
                    <a:solidFill>
                      <a:schemeClr val="bg1">
                        <a:lumMod val="75000"/>
                      </a:schemeClr>
                    </a:solidFill>
                  </a:tcPr>
                </a:tc>
                <a:extLst>
                  <a:ext uri="{0D108BD9-81ED-4DB2-BD59-A6C34878D82A}">
                    <a16:rowId xmlns:a16="http://schemas.microsoft.com/office/drawing/2014/main" val="591574242"/>
                  </a:ext>
                </a:extLst>
              </a:tr>
              <a:tr h="364979">
                <a:tc>
                  <a:txBody>
                    <a:bodyPr/>
                    <a:lstStyle/>
                    <a:p>
                      <a:r>
                        <a:rPr lang="en-US" sz="1100" dirty="0" err="1">
                          <a:solidFill>
                            <a:schemeClr val="tx1"/>
                          </a:solidFill>
                        </a:rPr>
                        <a:t>Intresserad</a:t>
                      </a:r>
                      <a:r>
                        <a:rPr lang="en-US" sz="1100" dirty="0">
                          <a:solidFill>
                            <a:schemeClr val="tx1"/>
                          </a:solidFill>
                        </a:rPr>
                        <a:t> av att </a:t>
                      </a:r>
                      <a:r>
                        <a:rPr lang="en-US" sz="1100" dirty="0" err="1">
                          <a:solidFill>
                            <a:schemeClr val="tx1"/>
                          </a:solidFill>
                        </a:rPr>
                        <a:t>äta</a:t>
                      </a:r>
                      <a:endParaRPr lang="en-SE" sz="11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46%</a:t>
                      </a:r>
                      <a:endParaRPr lang="en-SE" sz="14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46%</a:t>
                      </a:r>
                      <a:endParaRPr lang="en-SE" sz="14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41%</a:t>
                      </a:r>
                      <a:endParaRPr lang="en-SE" sz="1400" dirty="0">
                        <a:solidFill>
                          <a:schemeClr val="tx1"/>
                        </a:solidFill>
                      </a:endParaRPr>
                    </a:p>
                  </a:txBody>
                  <a:tcPr>
                    <a:solidFill>
                      <a:schemeClr val="bg1">
                        <a:lumMod val="95000"/>
                      </a:schemeClr>
                    </a:solidFill>
                  </a:tcPr>
                </a:tc>
                <a:tc>
                  <a:txBody>
                    <a:bodyPr/>
                    <a:lstStyle/>
                    <a:p>
                      <a:r>
                        <a:rPr lang="sv-SE" sz="1100" dirty="0">
                          <a:solidFill>
                            <a:schemeClr val="tx1"/>
                          </a:solidFill>
                        </a:rPr>
                        <a:t>Andelen som är intresserad av att äta vildsvinskött har minskat från 46% till 41% - en signifikant minskning</a:t>
                      </a:r>
                    </a:p>
                  </a:txBody>
                  <a:tcPr>
                    <a:solidFill>
                      <a:schemeClr val="bg1">
                        <a:lumMod val="95000"/>
                      </a:schemeClr>
                    </a:solidFill>
                  </a:tcPr>
                </a:tc>
                <a:extLst>
                  <a:ext uri="{0D108BD9-81ED-4DB2-BD59-A6C34878D82A}">
                    <a16:rowId xmlns:a16="http://schemas.microsoft.com/office/drawing/2014/main" val="2412592099"/>
                  </a:ext>
                </a:extLst>
              </a:tr>
              <a:tr h="808168">
                <a:tc>
                  <a:txBody>
                    <a:bodyPr/>
                    <a:lstStyle/>
                    <a:p>
                      <a:r>
                        <a:rPr lang="sv-SE" sz="1100" dirty="0">
                          <a:solidFill>
                            <a:schemeClr val="tx1"/>
                          </a:solidFill>
                        </a:rPr>
                        <a:t>Har inte provat, men är intresserade</a:t>
                      </a:r>
                      <a:endParaRPr lang="en-SE" sz="11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6% </a:t>
                      </a:r>
                      <a:r>
                        <a:rPr lang="sv-SE" sz="1200" dirty="0">
                          <a:solidFill>
                            <a:schemeClr val="tx1"/>
                          </a:solidFill>
                        </a:rPr>
                        <a:t>(26% av de som aldrig provat)</a:t>
                      </a:r>
                      <a:endParaRPr lang="en-SE" sz="14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6% (21% av de </a:t>
                      </a:r>
                      <a:r>
                        <a:rPr lang="en-US" sz="1400" dirty="0" err="1">
                          <a:solidFill>
                            <a:schemeClr val="tx1"/>
                          </a:solidFill>
                        </a:rPr>
                        <a:t>som</a:t>
                      </a:r>
                      <a:r>
                        <a:rPr lang="en-US" sz="1400" dirty="0">
                          <a:solidFill>
                            <a:schemeClr val="tx1"/>
                          </a:solidFill>
                        </a:rPr>
                        <a:t> </a:t>
                      </a:r>
                      <a:r>
                        <a:rPr lang="en-US" sz="1400" dirty="0" err="1">
                          <a:solidFill>
                            <a:schemeClr val="tx1"/>
                          </a:solidFill>
                        </a:rPr>
                        <a:t>aldrig</a:t>
                      </a:r>
                      <a:r>
                        <a:rPr lang="en-US" sz="1400" dirty="0">
                          <a:solidFill>
                            <a:schemeClr val="tx1"/>
                          </a:solidFill>
                        </a:rPr>
                        <a:t> </a:t>
                      </a:r>
                      <a:r>
                        <a:rPr lang="en-US" sz="1400" dirty="0" err="1">
                          <a:solidFill>
                            <a:schemeClr val="tx1"/>
                          </a:solidFill>
                        </a:rPr>
                        <a:t>har</a:t>
                      </a:r>
                      <a:r>
                        <a:rPr lang="en-US" sz="1400" dirty="0">
                          <a:solidFill>
                            <a:schemeClr val="tx1"/>
                          </a:solidFill>
                        </a:rPr>
                        <a:t> </a:t>
                      </a:r>
                      <a:r>
                        <a:rPr lang="en-US" sz="1400" dirty="0" err="1">
                          <a:solidFill>
                            <a:schemeClr val="tx1"/>
                          </a:solidFill>
                        </a:rPr>
                        <a:t>provat</a:t>
                      </a:r>
                      <a:r>
                        <a:rPr lang="en-US" sz="1400" dirty="0">
                          <a:solidFill>
                            <a:schemeClr val="tx1"/>
                          </a:solidFill>
                        </a:rPr>
                        <a:t>)</a:t>
                      </a:r>
                      <a:endParaRPr lang="en-SE" sz="14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5% (18% av de </a:t>
                      </a:r>
                      <a:r>
                        <a:rPr lang="en-US" sz="1400" dirty="0" err="1">
                          <a:solidFill>
                            <a:schemeClr val="tx1"/>
                          </a:solidFill>
                        </a:rPr>
                        <a:t>som</a:t>
                      </a:r>
                      <a:r>
                        <a:rPr lang="en-US" sz="1400" dirty="0">
                          <a:solidFill>
                            <a:schemeClr val="tx1"/>
                          </a:solidFill>
                        </a:rPr>
                        <a:t> </a:t>
                      </a:r>
                      <a:r>
                        <a:rPr lang="en-US" sz="1400" dirty="0" err="1">
                          <a:solidFill>
                            <a:schemeClr val="tx1"/>
                          </a:solidFill>
                        </a:rPr>
                        <a:t>aldrig</a:t>
                      </a:r>
                      <a:r>
                        <a:rPr lang="en-US" sz="1400" dirty="0">
                          <a:solidFill>
                            <a:schemeClr val="tx1"/>
                          </a:solidFill>
                        </a:rPr>
                        <a:t> </a:t>
                      </a:r>
                      <a:r>
                        <a:rPr lang="en-US" sz="1400" dirty="0" err="1">
                          <a:solidFill>
                            <a:schemeClr val="tx1"/>
                          </a:solidFill>
                        </a:rPr>
                        <a:t>har</a:t>
                      </a:r>
                      <a:r>
                        <a:rPr lang="en-US" sz="1400" dirty="0">
                          <a:solidFill>
                            <a:schemeClr val="tx1"/>
                          </a:solidFill>
                        </a:rPr>
                        <a:t> </a:t>
                      </a:r>
                      <a:r>
                        <a:rPr lang="en-US" sz="1400" dirty="0" err="1">
                          <a:solidFill>
                            <a:schemeClr val="tx1"/>
                          </a:solidFill>
                        </a:rPr>
                        <a:t>provat</a:t>
                      </a:r>
                      <a:r>
                        <a:rPr lang="en-US" sz="1400" dirty="0">
                          <a:solidFill>
                            <a:schemeClr val="tx1"/>
                          </a:solidFill>
                        </a:rPr>
                        <a:t>)</a:t>
                      </a:r>
                      <a:endParaRPr lang="en-SE" sz="1400" dirty="0">
                        <a:solidFill>
                          <a:schemeClr val="tx1"/>
                        </a:solidFill>
                      </a:endParaRPr>
                    </a:p>
                  </a:txBody>
                  <a:tcPr>
                    <a:solidFill>
                      <a:schemeClr val="bg1">
                        <a:lumMod val="95000"/>
                      </a:schemeClr>
                    </a:solidFill>
                  </a:tcPr>
                </a:tc>
                <a:tc>
                  <a:txBody>
                    <a:bodyPr/>
                    <a:lstStyle/>
                    <a:p>
                      <a:r>
                        <a:rPr lang="sv-SE" sz="1100" dirty="0">
                          <a:solidFill>
                            <a:schemeClr val="tx1"/>
                          </a:solidFill>
                        </a:rPr>
                        <a:t>Samma nivå som tidigare.</a:t>
                      </a:r>
                    </a:p>
                    <a:p>
                      <a:r>
                        <a:rPr lang="sv-SE" sz="1100" dirty="0">
                          <a:solidFill>
                            <a:schemeClr val="tx1"/>
                          </a:solidFill>
                        </a:rPr>
                        <a:t>För liten bas för att kunna uttala sig om undergrupper. </a:t>
                      </a:r>
                      <a:endParaRPr lang="en-SE" sz="1100" dirty="0">
                        <a:solidFill>
                          <a:schemeClr val="tx1"/>
                        </a:solidFill>
                      </a:endParaRPr>
                    </a:p>
                  </a:txBody>
                  <a:tcPr>
                    <a:solidFill>
                      <a:schemeClr val="bg1">
                        <a:lumMod val="95000"/>
                      </a:schemeClr>
                    </a:solidFill>
                  </a:tcPr>
                </a:tc>
                <a:extLst>
                  <a:ext uri="{0D108BD9-81ED-4DB2-BD59-A6C34878D82A}">
                    <a16:rowId xmlns:a16="http://schemas.microsoft.com/office/drawing/2014/main" val="251177856"/>
                  </a:ext>
                </a:extLst>
              </a:tr>
              <a:tr h="299351">
                <a:tc>
                  <a:txBody>
                    <a:bodyPr/>
                    <a:lstStyle/>
                    <a:p>
                      <a:r>
                        <a:rPr lang="en-US" sz="1100" dirty="0" err="1">
                          <a:solidFill>
                            <a:schemeClr val="tx1"/>
                          </a:solidFill>
                        </a:rPr>
                        <a:t>Vill</a:t>
                      </a:r>
                      <a:r>
                        <a:rPr lang="en-US" sz="1100" dirty="0">
                          <a:solidFill>
                            <a:schemeClr val="tx1"/>
                          </a:solidFill>
                        </a:rPr>
                        <a:t> </a:t>
                      </a:r>
                      <a:r>
                        <a:rPr lang="en-US" sz="1100" dirty="0" err="1">
                          <a:solidFill>
                            <a:schemeClr val="tx1"/>
                          </a:solidFill>
                        </a:rPr>
                        <a:t>inte</a:t>
                      </a:r>
                      <a:r>
                        <a:rPr lang="en-US" sz="1100" dirty="0">
                          <a:solidFill>
                            <a:schemeClr val="tx1"/>
                          </a:solidFill>
                        </a:rPr>
                        <a:t> </a:t>
                      </a:r>
                      <a:r>
                        <a:rPr lang="en-US" sz="1100" dirty="0" err="1">
                          <a:solidFill>
                            <a:schemeClr val="tx1"/>
                          </a:solidFill>
                        </a:rPr>
                        <a:t>äta</a:t>
                      </a:r>
                      <a:r>
                        <a:rPr lang="en-US" sz="1100" dirty="0">
                          <a:solidFill>
                            <a:schemeClr val="tx1"/>
                          </a:solidFill>
                        </a:rPr>
                        <a:t>/</a:t>
                      </a:r>
                      <a:r>
                        <a:rPr lang="en-US" sz="1100" dirty="0" err="1">
                          <a:solidFill>
                            <a:schemeClr val="tx1"/>
                          </a:solidFill>
                        </a:rPr>
                        <a:t>prova</a:t>
                      </a:r>
                      <a:endParaRPr lang="en-SE" sz="1100" dirty="0">
                        <a:solidFill>
                          <a:schemeClr val="tx1"/>
                        </a:solidFill>
                      </a:endParaRPr>
                    </a:p>
                  </a:txBody>
                  <a:tcPr>
                    <a:solidFill>
                      <a:srgbClr val="F2F2F2"/>
                    </a:solidFill>
                  </a:tcPr>
                </a:tc>
                <a:tc>
                  <a:txBody>
                    <a:bodyPr/>
                    <a:lstStyle/>
                    <a:p>
                      <a:pPr algn="ctr"/>
                      <a:r>
                        <a:rPr lang="en-US" sz="1400" dirty="0">
                          <a:solidFill>
                            <a:schemeClr val="tx1"/>
                          </a:solidFill>
                        </a:rPr>
                        <a:t>29%</a:t>
                      </a:r>
                      <a:endParaRPr lang="en-SE" sz="1400" dirty="0">
                        <a:solidFill>
                          <a:schemeClr val="tx1"/>
                        </a:solidFill>
                      </a:endParaRPr>
                    </a:p>
                  </a:txBody>
                  <a:tcPr>
                    <a:solidFill>
                      <a:srgbClr val="F2F2F2"/>
                    </a:solidFill>
                  </a:tcPr>
                </a:tc>
                <a:tc>
                  <a:txBody>
                    <a:bodyPr/>
                    <a:lstStyle/>
                    <a:p>
                      <a:pPr algn="ctr"/>
                      <a:r>
                        <a:rPr lang="en-US" sz="1400" dirty="0">
                          <a:solidFill>
                            <a:schemeClr val="tx1"/>
                          </a:solidFill>
                        </a:rPr>
                        <a:t>28%</a:t>
                      </a:r>
                      <a:endParaRPr lang="en-SE" sz="1400" dirty="0">
                        <a:solidFill>
                          <a:schemeClr val="tx1"/>
                        </a:solidFill>
                      </a:endParaRPr>
                    </a:p>
                  </a:txBody>
                  <a:tcPr>
                    <a:solidFill>
                      <a:srgbClr val="F2F2F2"/>
                    </a:solidFill>
                  </a:tcPr>
                </a:tc>
                <a:tc>
                  <a:txBody>
                    <a:bodyPr/>
                    <a:lstStyle/>
                    <a:p>
                      <a:pPr algn="ctr"/>
                      <a:r>
                        <a:rPr lang="en-US" sz="1400" dirty="0">
                          <a:solidFill>
                            <a:schemeClr val="tx1"/>
                          </a:solidFill>
                        </a:rPr>
                        <a:t>31%</a:t>
                      </a:r>
                      <a:endParaRPr lang="en-SE" sz="1400" dirty="0">
                        <a:solidFill>
                          <a:schemeClr val="tx1"/>
                        </a:solidFill>
                      </a:endParaRPr>
                    </a:p>
                  </a:txBody>
                  <a:tcPr>
                    <a:solidFill>
                      <a:srgbClr val="F2F2F2"/>
                    </a:solidFill>
                  </a:tcPr>
                </a:tc>
                <a:tc>
                  <a:txBody>
                    <a:bodyPr/>
                    <a:lstStyle/>
                    <a:p>
                      <a:r>
                        <a:rPr lang="sv-SE" sz="1100" dirty="0">
                          <a:solidFill>
                            <a:schemeClr val="tx1"/>
                          </a:solidFill>
                        </a:rPr>
                        <a:t>En lite ökning jämfört med 2022, dock ej signifikant.</a:t>
                      </a:r>
                      <a:endParaRPr lang="en-SE" sz="1100" dirty="0">
                        <a:solidFill>
                          <a:schemeClr val="tx1"/>
                        </a:solidFill>
                      </a:endParaRPr>
                    </a:p>
                  </a:txBody>
                  <a:tcPr>
                    <a:solidFill>
                      <a:srgbClr val="F2F2F2"/>
                    </a:solidFill>
                  </a:tcPr>
                </a:tc>
                <a:extLst>
                  <a:ext uri="{0D108BD9-81ED-4DB2-BD59-A6C34878D82A}">
                    <a16:rowId xmlns:a16="http://schemas.microsoft.com/office/drawing/2014/main" val="3249167288"/>
                  </a:ext>
                </a:extLst>
              </a:tr>
              <a:tr h="299351">
                <a:tc>
                  <a:txBody>
                    <a:bodyPr/>
                    <a:lstStyle/>
                    <a:p>
                      <a:pPr algn="l"/>
                      <a:r>
                        <a:rPr lang="sv-SE" sz="1100" b="1" dirty="0">
                          <a:solidFill>
                            <a:schemeClr val="tx1"/>
                          </a:solidFill>
                        </a:rPr>
                        <a:t>Profilord</a:t>
                      </a:r>
                    </a:p>
                  </a:txBody>
                  <a:tcPr>
                    <a:solidFill>
                      <a:schemeClr val="bg1">
                        <a:lumMod val="75000"/>
                      </a:schemeClr>
                    </a:solidFill>
                  </a:tcPr>
                </a:tc>
                <a:tc>
                  <a:txBody>
                    <a:bodyPr/>
                    <a:lstStyle/>
                    <a:p>
                      <a:endParaRPr lang="en-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sv-SE" dirty="0"/>
                    </a:p>
                  </a:txBody>
                  <a:tcPr>
                    <a:solidFill>
                      <a:schemeClr val="bg1">
                        <a:lumMod val="75000"/>
                      </a:schemeClr>
                    </a:solidFill>
                  </a:tcPr>
                </a:tc>
                <a:tc>
                  <a:txBody>
                    <a:bodyPr/>
                    <a:lstStyle/>
                    <a:p>
                      <a:endParaRPr lang="en-SE" dirty="0"/>
                    </a:p>
                  </a:txBody>
                  <a:tcPr>
                    <a:solidFill>
                      <a:schemeClr val="bg1">
                        <a:lumMod val="75000"/>
                      </a:schemeClr>
                    </a:solidFill>
                  </a:tcPr>
                </a:tc>
                <a:extLst>
                  <a:ext uri="{0D108BD9-81ED-4DB2-BD59-A6C34878D82A}">
                    <a16:rowId xmlns:a16="http://schemas.microsoft.com/office/drawing/2014/main" val="2688266790"/>
                  </a:ext>
                </a:extLst>
              </a:tr>
              <a:tr h="299350">
                <a:tc>
                  <a:txBody>
                    <a:bodyPr/>
                    <a:lstStyle/>
                    <a:p>
                      <a:r>
                        <a:rPr lang="sv-SE" sz="1100" dirty="0">
                          <a:solidFill>
                            <a:schemeClr val="tx1"/>
                          </a:solidFill>
                        </a:rPr>
                        <a:t>Hållbart/resurseffektivt</a:t>
                      </a:r>
                      <a:endParaRPr lang="en-SE" sz="11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59%</a:t>
                      </a:r>
                      <a:endParaRPr lang="en-SE" sz="14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57%</a:t>
                      </a:r>
                      <a:endParaRPr lang="en-SE" sz="14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57%</a:t>
                      </a:r>
                      <a:endParaRPr lang="en-SE" sz="1400" dirty="0">
                        <a:solidFill>
                          <a:schemeClr val="tx1"/>
                        </a:solidFill>
                      </a:endParaRPr>
                    </a:p>
                  </a:txBody>
                  <a:tcPr>
                    <a:solidFill>
                      <a:schemeClr val="bg1">
                        <a:lumMod val="95000"/>
                      </a:schemeClr>
                    </a:solidFill>
                  </a:tcPr>
                </a:tc>
                <a:tc>
                  <a:txBody>
                    <a:bodyPr/>
                    <a:lstStyle/>
                    <a:p>
                      <a:r>
                        <a:rPr lang="sv-SE" sz="1100" noProof="0" dirty="0">
                          <a:solidFill>
                            <a:schemeClr val="tx1"/>
                          </a:solidFill>
                        </a:rPr>
                        <a:t>Samma nivå som 2022.</a:t>
                      </a:r>
                    </a:p>
                  </a:txBody>
                  <a:tcPr>
                    <a:solidFill>
                      <a:schemeClr val="bg1">
                        <a:lumMod val="95000"/>
                      </a:schemeClr>
                    </a:solidFill>
                  </a:tcPr>
                </a:tc>
                <a:extLst>
                  <a:ext uri="{0D108BD9-81ED-4DB2-BD59-A6C34878D82A}">
                    <a16:rowId xmlns:a16="http://schemas.microsoft.com/office/drawing/2014/main" val="1842065621"/>
                  </a:ext>
                </a:extLst>
              </a:tr>
              <a:tr h="299351">
                <a:tc>
                  <a:txBody>
                    <a:bodyPr/>
                    <a:lstStyle/>
                    <a:p>
                      <a:r>
                        <a:rPr lang="sv-SE" sz="1100" dirty="0">
                          <a:solidFill>
                            <a:schemeClr val="tx1"/>
                          </a:solidFill>
                        </a:rPr>
                        <a:t>Klimatsmart</a:t>
                      </a:r>
                      <a:endParaRPr lang="en-SE" sz="11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50%</a:t>
                      </a:r>
                      <a:endParaRPr lang="en-SE" sz="1400" dirty="0">
                        <a:solidFill>
                          <a:schemeClr val="tx1"/>
                        </a:solidFill>
                      </a:endParaRPr>
                    </a:p>
                  </a:txBody>
                  <a:tcPr>
                    <a:solidFill>
                      <a:schemeClr val="bg1">
                        <a:lumMod val="95000"/>
                      </a:schemeClr>
                    </a:solidFill>
                  </a:tcPr>
                </a:tc>
                <a:tc>
                  <a:txBody>
                    <a:bodyPr/>
                    <a:lstStyle/>
                    <a:p>
                      <a:pPr algn="ctr"/>
                      <a:r>
                        <a:rPr lang="en-US" sz="1400" dirty="0">
                          <a:solidFill>
                            <a:schemeClr val="tx1"/>
                          </a:solidFill>
                        </a:rPr>
                        <a:t>48%</a:t>
                      </a:r>
                      <a:endParaRPr lang="en-SE" sz="1400" dirty="0">
                        <a:solidFill>
                          <a:schemeClr val="tx1"/>
                        </a:solidFill>
                      </a:endParaRPr>
                    </a:p>
                  </a:txBody>
                  <a:tcPr>
                    <a:solidFill>
                      <a:schemeClr val="bg1">
                        <a:lumMod val="95000"/>
                      </a:schemeClr>
                    </a:solidFill>
                  </a:tcPr>
                </a:tc>
                <a:tc>
                  <a:txBody>
                    <a:bodyPr/>
                    <a:lstStyle/>
                    <a:p>
                      <a:pPr algn="ctr"/>
                      <a:r>
                        <a:rPr lang="sv-SE" sz="1400" dirty="0">
                          <a:solidFill>
                            <a:schemeClr val="tx1"/>
                          </a:solidFill>
                        </a:rPr>
                        <a:t>54%</a:t>
                      </a:r>
                      <a:endParaRPr lang="en-SE" sz="14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noProof="0" dirty="0">
                          <a:solidFill>
                            <a:schemeClr val="tx1"/>
                          </a:solidFill>
                        </a:rPr>
                        <a:t>En signifikant ökning from 48% förra året till 54%.</a:t>
                      </a:r>
                    </a:p>
                  </a:txBody>
                  <a:tcPr>
                    <a:solidFill>
                      <a:schemeClr val="bg1">
                        <a:lumMod val="95000"/>
                      </a:schemeClr>
                    </a:solidFill>
                  </a:tcPr>
                </a:tc>
                <a:extLst>
                  <a:ext uri="{0D108BD9-81ED-4DB2-BD59-A6C34878D82A}">
                    <a16:rowId xmlns:a16="http://schemas.microsoft.com/office/drawing/2014/main" val="3462621252"/>
                  </a:ext>
                </a:extLst>
              </a:tr>
              <a:tr h="364979">
                <a:tc>
                  <a:txBody>
                    <a:bodyPr/>
                    <a:lstStyle/>
                    <a:p>
                      <a:r>
                        <a:rPr lang="sv-SE" sz="1100" dirty="0"/>
                        <a:t>Gott</a:t>
                      </a:r>
                      <a:endParaRPr lang="en-SE" sz="1100" dirty="0"/>
                    </a:p>
                  </a:txBody>
                  <a:tcPr>
                    <a:solidFill>
                      <a:schemeClr val="bg1">
                        <a:lumMod val="95000"/>
                      </a:schemeClr>
                    </a:solidFill>
                  </a:tcPr>
                </a:tc>
                <a:tc>
                  <a:txBody>
                    <a:bodyPr/>
                    <a:lstStyle/>
                    <a:p>
                      <a:pPr algn="ctr"/>
                      <a:r>
                        <a:rPr lang="sv-SE" sz="1400" dirty="0"/>
                        <a:t>42%</a:t>
                      </a:r>
                      <a:endParaRPr lang="en-SE" sz="1400" dirty="0"/>
                    </a:p>
                  </a:txBody>
                  <a:tcPr>
                    <a:solidFill>
                      <a:schemeClr val="bg1">
                        <a:lumMod val="95000"/>
                      </a:schemeClr>
                    </a:solidFill>
                  </a:tcPr>
                </a:tc>
                <a:tc>
                  <a:txBody>
                    <a:bodyPr/>
                    <a:lstStyle/>
                    <a:p>
                      <a:pPr algn="ctr"/>
                      <a:r>
                        <a:rPr lang="en-US" sz="1400" dirty="0"/>
                        <a:t>42%</a:t>
                      </a:r>
                      <a:endParaRPr lang="en-SE" sz="1400" dirty="0"/>
                    </a:p>
                  </a:txBody>
                  <a:tcPr>
                    <a:solidFill>
                      <a:schemeClr val="bg1">
                        <a:lumMod val="95000"/>
                      </a:schemeClr>
                    </a:solidFill>
                  </a:tcPr>
                </a:tc>
                <a:tc>
                  <a:txBody>
                    <a:bodyPr/>
                    <a:lstStyle/>
                    <a:p>
                      <a:pPr algn="ctr"/>
                      <a:r>
                        <a:rPr lang="sv-SE" sz="1400" dirty="0"/>
                        <a:t>42%</a:t>
                      </a:r>
                      <a:endParaRPr lang="en-SE" sz="14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noProof="0" dirty="0">
                          <a:solidFill>
                            <a:schemeClr val="tx1"/>
                          </a:solidFill>
                        </a:rPr>
                        <a:t>Samma nivå som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95000"/>
                      </a:schemeClr>
                    </a:solidFill>
                  </a:tcPr>
                </a:tc>
                <a:extLst>
                  <a:ext uri="{0D108BD9-81ED-4DB2-BD59-A6C34878D82A}">
                    <a16:rowId xmlns:a16="http://schemas.microsoft.com/office/drawing/2014/main" val="2878915627"/>
                  </a:ext>
                </a:extLst>
              </a:tr>
              <a:tr h="387976">
                <a:tc>
                  <a:txBody>
                    <a:bodyPr/>
                    <a:lstStyle/>
                    <a:p>
                      <a:r>
                        <a:rPr lang="sv-SE" sz="1100" dirty="0"/>
                        <a:t>Säkert</a:t>
                      </a:r>
                      <a:endParaRPr lang="en-SE" sz="1100" dirty="0"/>
                    </a:p>
                  </a:txBody>
                  <a:tcPr>
                    <a:solidFill>
                      <a:schemeClr val="bg1">
                        <a:lumMod val="95000"/>
                      </a:schemeClr>
                    </a:solidFill>
                  </a:tcPr>
                </a:tc>
                <a:tc>
                  <a:txBody>
                    <a:bodyPr/>
                    <a:lstStyle/>
                    <a:p>
                      <a:pPr algn="ctr"/>
                      <a:r>
                        <a:rPr lang="sv-SE" sz="1400" dirty="0"/>
                        <a:t>36%</a:t>
                      </a:r>
                      <a:endParaRPr lang="en-SE" sz="1400" dirty="0"/>
                    </a:p>
                  </a:txBody>
                  <a:tcPr>
                    <a:solidFill>
                      <a:schemeClr val="bg1">
                        <a:lumMod val="95000"/>
                      </a:schemeClr>
                    </a:solidFill>
                  </a:tcPr>
                </a:tc>
                <a:tc>
                  <a:txBody>
                    <a:bodyPr/>
                    <a:lstStyle/>
                    <a:p>
                      <a:pPr algn="ctr"/>
                      <a:r>
                        <a:rPr lang="en-US" sz="1400" dirty="0"/>
                        <a:t>35%</a:t>
                      </a:r>
                      <a:endParaRPr lang="en-SE" sz="1400" dirty="0"/>
                    </a:p>
                  </a:txBody>
                  <a:tcPr>
                    <a:solidFill>
                      <a:schemeClr val="bg1">
                        <a:lumMod val="95000"/>
                      </a:schemeClr>
                    </a:solidFill>
                  </a:tcPr>
                </a:tc>
                <a:tc>
                  <a:txBody>
                    <a:bodyPr/>
                    <a:lstStyle/>
                    <a:p>
                      <a:pPr algn="ctr"/>
                      <a:r>
                        <a:rPr lang="sv-SE" sz="1400" dirty="0"/>
                        <a:t>36%</a:t>
                      </a:r>
                      <a:endParaRPr lang="en-SE" sz="14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noProof="0" dirty="0">
                          <a:solidFill>
                            <a:schemeClr val="tx1"/>
                          </a:solidFill>
                        </a:rPr>
                        <a:t>Samma nivå som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strike="sngStrike" noProof="0" dirty="0"/>
                    </a:p>
                  </a:txBody>
                  <a:tcPr>
                    <a:solidFill>
                      <a:schemeClr val="bg1">
                        <a:lumMod val="95000"/>
                      </a:schemeClr>
                    </a:solidFill>
                  </a:tcPr>
                </a:tc>
                <a:extLst>
                  <a:ext uri="{0D108BD9-81ED-4DB2-BD59-A6C34878D82A}">
                    <a16:rowId xmlns:a16="http://schemas.microsoft.com/office/drawing/2014/main" val="1704344169"/>
                  </a:ext>
                </a:extLst>
              </a:tr>
            </a:tbl>
          </a:graphicData>
        </a:graphic>
      </p:graphicFrame>
      <p:sp>
        <p:nvSpPr>
          <p:cNvPr id="3" name="Text Placeholder 2">
            <a:extLst>
              <a:ext uri="{FF2B5EF4-FFF2-40B4-BE49-F238E27FC236}">
                <a16:creationId xmlns:a16="http://schemas.microsoft.com/office/drawing/2014/main" id="{4C7372ED-FA08-47D9-B8E9-33A702402725}"/>
              </a:ext>
            </a:extLst>
          </p:cNvPr>
          <p:cNvSpPr>
            <a:spLocks noGrp="1"/>
          </p:cNvSpPr>
          <p:nvPr>
            <p:ph type="body" sz="quarter" idx="17"/>
          </p:nvPr>
        </p:nvSpPr>
        <p:spPr/>
        <p:txBody>
          <a:bodyPr/>
          <a:lstStyle/>
          <a:p>
            <a:endParaRPr lang="en-SE"/>
          </a:p>
        </p:txBody>
      </p:sp>
    </p:spTree>
    <p:extLst>
      <p:ext uri="{BB962C8B-B14F-4D97-AF65-F5344CB8AC3E}">
        <p14:creationId xmlns:p14="http://schemas.microsoft.com/office/powerpoint/2010/main" val="41299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C03B86-3FA2-41A7-8380-C1AD0442CAD3}"/>
              </a:ext>
            </a:extLst>
          </p:cNvPr>
          <p:cNvSpPr>
            <a:spLocks noGrp="1"/>
          </p:cNvSpPr>
          <p:nvPr>
            <p:ph type="body" sz="quarter" idx="24"/>
          </p:nvPr>
        </p:nvSpPr>
        <p:spPr>
          <a:xfrm>
            <a:off x="485775" y="1641071"/>
            <a:ext cx="3366491" cy="3847207"/>
          </a:xfrm>
        </p:spPr>
        <p:txBody>
          <a:bodyPr/>
          <a:lstStyle/>
          <a:p>
            <a:pPr marL="0" indent="0">
              <a:buNone/>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Vi noterar inte några förändringar i konsumtion av vildsvin jämfört med förra årets mätning.</a:t>
            </a:r>
          </a:p>
          <a:p>
            <a:pPr marL="0" indent="0">
              <a:buNone/>
              <a:defRPr/>
            </a:pPr>
            <a:endParaRPr lang="sv-SE" sz="1200" noProof="0" dirty="0">
              <a:solidFill>
                <a:prstClr val="black"/>
              </a:solidFill>
              <a:latin typeface="Arial"/>
            </a:endParaRPr>
          </a:p>
          <a:p>
            <a:pPr marL="0" indent="0">
              <a:buNone/>
              <a:defRPr/>
            </a:pPr>
            <a:r>
              <a:rPr lang="sv-SE" sz="1200" noProof="0" dirty="0">
                <a:solidFill>
                  <a:prstClr val="black"/>
                </a:solidFill>
                <a:latin typeface="Arial"/>
              </a:rPr>
              <a:t>Däremot </a:t>
            </a:r>
            <a:r>
              <a:rPr lang="sv-SE" sz="1200" dirty="0">
                <a:solidFill>
                  <a:prstClr val="black"/>
                </a:solidFill>
                <a:latin typeface="Arial"/>
              </a:rPr>
              <a:t>har intresset för att äta vildsvinskött minskat signifikant – från 46% (2022) till 41%.</a:t>
            </a:r>
          </a:p>
          <a:p>
            <a:pPr marL="0" indent="0">
              <a:buNone/>
              <a:defRPr/>
            </a:pPr>
            <a:endParaRPr lang="sv-SE" sz="1200" dirty="0">
              <a:solidFill>
                <a:prstClr val="black"/>
              </a:solidFill>
              <a:latin typeface="Arial"/>
            </a:endParaRPr>
          </a:p>
          <a:p>
            <a:pPr marL="0" indent="0">
              <a:buNone/>
              <a:defRPr/>
            </a:pPr>
            <a:r>
              <a:rPr lang="sv-SE" sz="1200" dirty="0">
                <a:solidFill>
                  <a:prstClr val="black"/>
                </a:solidFill>
                <a:latin typeface="Arial"/>
              </a:rPr>
              <a:t>Samtidigt ligger andelen som upplever vildsvinskött som ”säkert” på samma nivå som i de två föregående mätningarna – 36%.</a:t>
            </a:r>
          </a:p>
          <a:p>
            <a:pPr marL="0" indent="0">
              <a:buNone/>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indent="0">
              <a:buNone/>
              <a:defRPr/>
            </a:pPr>
            <a:r>
              <a:rPr lang="sv-SE" sz="1200" dirty="0">
                <a:solidFill>
                  <a:prstClr val="black"/>
                </a:solidFill>
                <a:latin typeface="Arial"/>
              </a:rPr>
              <a:t>”Klimatsmart” har stärkts signifikant – från 48% till 54%.</a:t>
            </a:r>
          </a:p>
          <a:p>
            <a:pPr marL="0" indent="0">
              <a:buNone/>
              <a:defRPr/>
            </a:pPr>
            <a:endParaRPr lang="sv-SE" sz="1200" dirty="0">
              <a:solidFill>
                <a:prstClr val="black"/>
              </a:solidFill>
              <a:latin typeface="Arial"/>
            </a:endParaRPr>
          </a:p>
          <a:p>
            <a:pPr marL="0" indent="0">
              <a:buNone/>
              <a:defRPr/>
            </a:pPr>
            <a:r>
              <a:rPr lang="sv-SE" sz="1200" dirty="0">
                <a:solidFill>
                  <a:prstClr val="black"/>
                </a:solidFill>
                <a:latin typeface="Arial"/>
              </a:rPr>
              <a:t>Upplevd tillgång på vildsvinskött ligger på samma nivå som i förra mätningen, dvs konsumenten i gemen upplever inte att det har blivit svårare att få tag på vildsvinskött. (notera dock att ½ inte har någon uppfattning)</a:t>
            </a:r>
          </a:p>
          <a:p>
            <a:pPr marL="0" indent="0">
              <a:buNone/>
              <a:defRPr/>
            </a:pPr>
            <a:endParaRPr lang="sv-SE" sz="12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 Placeholder 7">
            <a:extLst>
              <a:ext uri="{FF2B5EF4-FFF2-40B4-BE49-F238E27FC236}">
                <a16:creationId xmlns:a16="http://schemas.microsoft.com/office/drawing/2014/main" id="{D93BE1D7-79D1-4653-8A50-D7FBEC4015F4}"/>
              </a:ext>
            </a:extLst>
          </p:cNvPr>
          <p:cNvSpPr>
            <a:spLocks noGrp="1"/>
          </p:cNvSpPr>
          <p:nvPr>
            <p:ph type="body" sz="quarter" idx="25"/>
          </p:nvPr>
        </p:nvSpPr>
        <p:spPr>
          <a:xfrm>
            <a:off x="4261431" y="1595021"/>
            <a:ext cx="3366491" cy="4154984"/>
          </a:xfrm>
        </p:spPr>
        <p:txBody>
          <a:bodyPr/>
          <a:lstStyle/>
          <a:p>
            <a:r>
              <a:rPr lang="sv-SE" sz="1200" dirty="0"/>
              <a:t>8 av 10 har hört talas om utbrottet av afrikansk svinpest och relativt många – 4 av 10 – upplever att de känner till åtminstone lite om detta.</a:t>
            </a:r>
          </a:p>
          <a:p>
            <a:endParaRPr lang="sv-SE" sz="1200" dirty="0"/>
          </a:p>
          <a:p>
            <a:r>
              <a:rPr lang="sv-SE" sz="1200" dirty="0"/>
              <a:t>Afrikansk svinpest upplevs smitta tama grisar och vildsvin i samma grad. Andelen som tror att människor kan bli smittade är begränsad (14%).</a:t>
            </a:r>
          </a:p>
          <a:p>
            <a:endParaRPr lang="sv-SE" sz="1200" dirty="0"/>
          </a:p>
          <a:p>
            <a:r>
              <a:rPr lang="sv-SE" sz="1200" dirty="0"/>
              <a:t>När man för afrikansk svinpest på tal upplever ändå 20% av konsumenterna att utbrottet har påverkat deras intresse för att äta vildsvinskött negativt. Starkast är detta bland yngre och i storstad.</a:t>
            </a:r>
          </a:p>
          <a:p>
            <a:endParaRPr lang="sv-SE" sz="1200" dirty="0"/>
          </a:p>
          <a:p>
            <a:r>
              <a:rPr lang="sv-SE" sz="1200" dirty="0"/>
              <a:t>Motiven till ett minskat intresse är ofta att man redan i utgångsläget inte är intresserad av vildsvinskött. Motiveringen till ett minskat intresse är i huvudsak kopplat till ett individuellt perspektiv = känns inte säkert eller trevligt att ”få i sig”. Men där finns också ett samhällsperspektiv – man vill inte bidra till smitta. </a:t>
            </a:r>
            <a:endParaRPr lang="sv-SE" sz="1200" i="1" dirty="0"/>
          </a:p>
        </p:txBody>
      </p:sp>
      <p:sp>
        <p:nvSpPr>
          <p:cNvPr id="9" name="Text Placeholder 8">
            <a:extLst>
              <a:ext uri="{FF2B5EF4-FFF2-40B4-BE49-F238E27FC236}">
                <a16:creationId xmlns:a16="http://schemas.microsoft.com/office/drawing/2014/main" id="{B1F0BA94-D1CF-4194-90B9-958025F66F34}"/>
              </a:ext>
            </a:extLst>
          </p:cNvPr>
          <p:cNvSpPr>
            <a:spLocks noGrp="1"/>
          </p:cNvSpPr>
          <p:nvPr>
            <p:ph type="body" sz="quarter" idx="26"/>
          </p:nvPr>
        </p:nvSpPr>
        <p:spPr>
          <a:xfrm>
            <a:off x="8259862" y="1533348"/>
            <a:ext cx="3366493" cy="4708981"/>
          </a:xfrm>
        </p:spPr>
        <p:txBody>
          <a:bodyPr/>
          <a:lstStyle/>
          <a:p>
            <a:pPr marL="0" indent="0">
              <a:buNone/>
            </a:pPr>
            <a:r>
              <a:rPr lang="sv-SE" sz="1200" dirty="0">
                <a:solidFill>
                  <a:prstClr val="black"/>
                </a:solidFill>
                <a:latin typeface="Arial"/>
              </a:rPr>
              <a:t>Afrikansk svinpest är inte ”top of mind” när det gäller vildsvin. I en situation där den afrikanska svinpesten inte förs på tal är det ytterst få som nämner denna spontant (2% nämner pest eller smitta). Visserligen har intresset för att äta vildsvinskött minskat något, men lika många som tidigare ser det som säkert. Detta indikerar att utbrottet av svinpesten inte har haft något stort genomslag på attityderna till vildsvinskött, i det dagliga livet. Det är inte heller så att tillgänglighet upplevs som ett större problem nu än för ett drygt är sedan.</a:t>
            </a:r>
          </a:p>
          <a:p>
            <a:pPr marL="0" indent="0">
              <a:buNone/>
            </a:pPr>
            <a:endParaRPr lang="sv-SE" sz="1200" dirty="0">
              <a:solidFill>
                <a:prstClr val="black"/>
              </a:solidFill>
              <a:latin typeface="Arial"/>
            </a:endParaRPr>
          </a:p>
          <a:p>
            <a:pPr marL="0" indent="0">
              <a:buNone/>
            </a:pPr>
            <a:r>
              <a:rPr lang="sv-SE" sz="1200" dirty="0">
                <a:solidFill>
                  <a:prstClr val="black"/>
                </a:solidFill>
                <a:latin typeface="Arial"/>
              </a:rPr>
              <a:t>Även om smittan inte är ”top of mind” visar  reaktionerna på konkreta frågor om afrikansk svinpest att det kan finnas en latent barriär mot att äta vildsvinskött kopplad till sjukdomen. Det gäller dock en begränsad grupp konsumenter, där många redan i dagsläget sällan eller aldrig äter vildsvinskött. </a:t>
            </a:r>
          </a:p>
          <a:p>
            <a:pPr marL="0" indent="0">
              <a:buNone/>
            </a:pPr>
            <a:endParaRPr lang="sv-SE" sz="1200" dirty="0">
              <a:solidFill>
                <a:prstClr val="black"/>
              </a:solidFill>
              <a:latin typeface="Arial"/>
            </a:endParaRPr>
          </a:p>
          <a:p>
            <a:pPr marL="0" indent="0">
              <a:buNone/>
            </a:pPr>
            <a:r>
              <a:rPr lang="sv-SE" sz="1200" dirty="0">
                <a:solidFill>
                  <a:prstClr val="black"/>
                </a:solidFill>
                <a:latin typeface="Arial"/>
              </a:rPr>
              <a:t>Det faktum att så få nämner smittan spontant, trots att utbrottet fortfarande är aktuellt, tyder på att inställningen till vildsvin inte i första hand präglas av den afrikanska svinpesten.</a:t>
            </a:r>
          </a:p>
        </p:txBody>
      </p:sp>
      <p:sp>
        <p:nvSpPr>
          <p:cNvPr id="10" name="Text Placeholder 9">
            <a:extLst>
              <a:ext uri="{FF2B5EF4-FFF2-40B4-BE49-F238E27FC236}">
                <a16:creationId xmlns:a16="http://schemas.microsoft.com/office/drawing/2014/main" id="{A70FF9FC-3F02-4645-B11F-68B1FC14FB7F}"/>
              </a:ext>
            </a:extLst>
          </p:cNvPr>
          <p:cNvSpPr>
            <a:spLocks noGrp="1"/>
          </p:cNvSpPr>
          <p:nvPr>
            <p:ph type="body" sz="quarter" idx="27"/>
          </p:nvPr>
        </p:nvSpPr>
        <p:spPr>
          <a:xfrm>
            <a:off x="485775" y="1024253"/>
            <a:ext cx="3366492" cy="553513"/>
          </a:xfrm>
          <a:solidFill>
            <a:srgbClr val="FF0000"/>
          </a:solidFill>
        </p:spPr>
        <p:txBody>
          <a:bodyPr/>
          <a:lstStyle/>
          <a:p>
            <a:r>
              <a:rPr lang="sv-SE" dirty="0"/>
              <a:t>Jämfört med tidigare studier</a:t>
            </a:r>
            <a:endParaRPr lang="en-SE" dirty="0"/>
          </a:p>
        </p:txBody>
      </p:sp>
      <p:sp>
        <p:nvSpPr>
          <p:cNvPr id="12" name="Text Placeholder 11">
            <a:extLst>
              <a:ext uri="{FF2B5EF4-FFF2-40B4-BE49-F238E27FC236}">
                <a16:creationId xmlns:a16="http://schemas.microsoft.com/office/drawing/2014/main" id="{D8B71B33-4EB6-4969-8AFB-B6A2474E3BFE}"/>
              </a:ext>
            </a:extLst>
          </p:cNvPr>
          <p:cNvSpPr>
            <a:spLocks noGrp="1"/>
          </p:cNvSpPr>
          <p:nvPr>
            <p:ph type="body" sz="quarter" idx="29"/>
          </p:nvPr>
        </p:nvSpPr>
        <p:spPr>
          <a:xfrm>
            <a:off x="8259862" y="1053418"/>
            <a:ext cx="3366493" cy="408862"/>
          </a:xfrm>
          <a:solidFill>
            <a:srgbClr val="92D050"/>
          </a:solidFill>
        </p:spPr>
        <p:txBody>
          <a:bodyPr/>
          <a:lstStyle/>
          <a:p>
            <a:r>
              <a:rPr lang="sv-SE" dirty="0"/>
              <a:t>sammantaget</a:t>
            </a:r>
            <a:endParaRPr lang="en-SE" dirty="0"/>
          </a:p>
        </p:txBody>
      </p:sp>
      <p:sp>
        <p:nvSpPr>
          <p:cNvPr id="3" name="Title 2">
            <a:extLst>
              <a:ext uri="{FF2B5EF4-FFF2-40B4-BE49-F238E27FC236}">
                <a16:creationId xmlns:a16="http://schemas.microsoft.com/office/drawing/2014/main" id="{210D76D7-5F26-4038-A4F8-C9AC871F0715}"/>
              </a:ext>
            </a:extLst>
          </p:cNvPr>
          <p:cNvSpPr>
            <a:spLocks noGrp="1"/>
          </p:cNvSpPr>
          <p:nvPr>
            <p:ph type="title"/>
          </p:nvPr>
        </p:nvSpPr>
        <p:spPr>
          <a:xfrm>
            <a:off x="404786" y="382816"/>
            <a:ext cx="11382428" cy="480131"/>
          </a:xfrm>
        </p:spPr>
        <p:txBody>
          <a:bodyPr/>
          <a:lstStyle/>
          <a:p>
            <a:r>
              <a:rPr lang="sv-SE" dirty="0"/>
              <a:t>Slutsatser </a:t>
            </a:r>
            <a:endParaRPr lang="en-SE" dirty="0"/>
          </a:p>
        </p:txBody>
      </p:sp>
      <p:sp>
        <p:nvSpPr>
          <p:cNvPr id="13" name="Platshållare för text 12">
            <a:extLst>
              <a:ext uri="{FF2B5EF4-FFF2-40B4-BE49-F238E27FC236}">
                <a16:creationId xmlns:a16="http://schemas.microsoft.com/office/drawing/2014/main" id="{20B3C39D-C509-D431-C1F4-A4B9450F6203}"/>
              </a:ext>
            </a:extLst>
          </p:cNvPr>
          <p:cNvSpPr>
            <a:spLocks noGrp="1"/>
          </p:cNvSpPr>
          <p:nvPr>
            <p:ph type="body" sz="quarter" idx="28"/>
          </p:nvPr>
        </p:nvSpPr>
        <p:spPr>
          <a:xfrm>
            <a:off x="4261430" y="1053418"/>
            <a:ext cx="3366492" cy="523220"/>
          </a:xfrm>
        </p:spPr>
        <p:txBody>
          <a:bodyPr/>
          <a:lstStyle/>
          <a:p>
            <a:r>
              <a:rPr lang="sv-SE" dirty="0"/>
              <a:t>Nya frågor – om Afrikansk svinpest</a:t>
            </a:r>
          </a:p>
        </p:txBody>
      </p:sp>
    </p:spTree>
    <p:extLst>
      <p:ext uri="{BB962C8B-B14F-4D97-AF65-F5344CB8AC3E}">
        <p14:creationId xmlns:p14="http://schemas.microsoft.com/office/powerpoint/2010/main" val="130377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C4F464-86B9-4A81-B568-4D6B6889FD26}"/>
              </a:ext>
            </a:extLst>
          </p:cNvPr>
          <p:cNvSpPr>
            <a:spLocks noGrp="1"/>
          </p:cNvSpPr>
          <p:nvPr>
            <p:ph type="body" sz="quarter" idx="13"/>
          </p:nvPr>
        </p:nvSpPr>
        <p:spPr>
          <a:xfrm>
            <a:off x="9828892" y="3287"/>
            <a:ext cx="2047035" cy="4508927"/>
          </a:xfrm>
        </p:spPr>
        <p:txBody>
          <a:bodyPr/>
          <a:lstStyle/>
          <a:p>
            <a:r>
              <a:rPr lang="sv-SE" dirty="0"/>
              <a:t>2</a:t>
            </a:r>
            <a:endParaRPr lang="en-SE" dirty="0"/>
          </a:p>
        </p:txBody>
      </p:sp>
      <p:sp>
        <p:nvSpPr>
          <p:cNvPr id="4" name="Title 3">
            <a:extLst>
              <a:ext uri="{FF2B5EF4-FFF2-40B4-BE49-F238E27FC236}">
                <a16:creationId xmlns:a16="http://schemas.microsoft.com/office/drawing/2014/main" id="{F96418F3-D998-4FA2-A459-C9A7EAB3C8E1}"/>
              </a:ext>
            </a:extLst>
          </p:cNvPr>
          <p:cNvSpPr>
            <a:spLocks noGrp="1"/>
          </p:cNvSpPr>
          <p:nvPr>
            <p:ph type="title"/>
          </p:nvPr>
        </p:nvSpPr>
        <p:spPr>
          <a:xfrm>
            <a:off x="459207" y="546021"/>
            <a:ext cx="7551996" cy="2326342"/>
          </a:xfrm>
        </p:spPr>
        <p:txBody>
          <a:bodyPr/>
          <a:lstStyle/>
          <a:p>
            <a:r>
              <a:rPr lang="sv-SE" dirty="0"/>
              <a:t>Bakgrund, syfte och metod</a:t>
            </a:r>
            <a:endParaRPr lang="en-SE" dirty="0"/>
          </a:p>
        </p:txBody>
      </p:sp>
    </p:spTree>
    <p:extLst>
      <p:ext uri="{BB962C8B-B14F-4D97-AF65-F5344CB8AC3E}">
        <p14:creationId xmlns:p14="http://schemas.microsoft.com/office/powerpoint/2010/main" val="137325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C03B86-3FA2-41A7-8380-C1AD0442CAD3}"/>
              </a:ext>
            </a:extLst>
          </p:cNvPr>
          <p:cNvSpPr>
            <a:spLocks noGrp="1"/>
          </p:cNvSpPr>
          <p:nvPr>
            <p:ph type="body" sz="quarter" idx="24"/>
          </p:nvPr>
        </p:nvSpPr>
        <p:spPr>
          <a:xfrm>
            <a:off x="485775" y="2402760"/>
            <a:ext cx="3195010" cy="3970318"/>
          </a:xfrm>
        </p:spPr>
        <p:txBody>
          <a:bodyPr/>
          <a:lstStyle/>
          <a:p>
            <a:r>
              <a:rPr lang="sv" dirty="0"/>
              <a:t>Inom ramen för en större satsning från Jordbruksverket ska Lewander &amp; Co ta fram och genomföra informations- och marknadsföringskampanjer för att öka intresset för svenskt vildsvinskött. </a:t>
            </a:r>
          </a:p>
          <a:p>
            <a:endParaRPr lang="sv" dirty="0"/>
          </a:p>
          <a:p>
            <a:r>
              <a:rPr lang="sv" dirty="0"/>
              <a:t>För att kunna förstå de kommande kommunikationsbehoven kring vildsvinskött genomförde Lewander tillsammans med Ipsos en riksomfattande attitydundersökning bland allmänheten. Undersökningens resultat är tänkta att fungera som underlag för vidare kommunikations-arbete samt som ett utvärderings-verktyg. En extra uppföljning på grund av den afrikanska svinpesten har nu genomförts.</a:t>
            </a:r>
            <a:endParaRPr lang="en-SE" dirty="0"/>
          </a:p>
        </p:txBody>
      </p:sp>
      <p:sp>
        <p:nvSpPr>
          <p:cNvPr id="8" name="Text Placeholder 7">
            <a:extLst>
              <a:ext uri="{FF2B5EF4-FFF2-40B4-BE49-F238E27FC236}">
                <a16:creationId xmlns:a16="http://schemas.microsoft.com/office/drawing/2014/main" id="{D93BE1D7-79D1-4653-8A50-D7FBEC4015F4}"/>
              </a:ext>
            </a:extLst>
          </p:cNvPr>
          <p:cNvSpPr>
            <a:spLocks noGrp="1"/>
          </p:cNvSpPr>
          <p:nvPr>
            <p:ph type="body" sz="quarter" idx="25"/>
          </p:nvPr>
        </p:nvSpPr>
        <p:spPr>
          <a:xfrm>
            <a:off x="4450146" y="2402760"/>
            <a:ext cx="3195010" cy="3754874"/>
          </a:xfrm>
        </p:spPr>
        <p:txBody>
          <a:bodyPr/>
          <a:lstStyle/>
          <a:p>
            <a:r>
              <a:rPr lang="sv-SE" dirty="0"/>
              <a:t>1005 webbintervjuer i riksrepresentativ, slumpmässigt rekryterad panel. </a:t>
            </a:r>
          </a:p>
          <a:p>
            <a:endParaRPr lang="sv-SE" dirty="0"/>
          </a:p>
          <a:p>
            <a:r>
              <a:rPr lang="sv-SE" dirty="0"/>
              <a:t>Kvoter sattes vid datainsamling på kön, ålder och region för att säkerställa en representativ fördelning. </a:t>
            </a:r>
          </a:p>
          <a:p>
            <a:endParaRPr lang="sv-SE" dirty="0"/>
          </a:p>
          <a:p>
            <a:r>
              <a:rPr lang="sv-SE" dirty="0"/>
              <a:t>Intervjulängden var ca 5 minuter. </a:t>
            </a:r>
          </a:p>
          <a:p>
            <a:endParaRPr lang="sv-SE" dirty="0"/>
          </a:p>
          <a:p>
            <a:r>
              <a:rPr lang="sv-SE" dirty="0"/>
              <a:t>Fältperiod för omgång 1 var 15 januari till 20 januari 2021.</a:t>
            </a:r>
          </a:p>
          <a:p>
            <a:endParaRPr lang="sv-SE" dirty="0"/>
          </a:p>
          <a:p>
            <a:r>
              <a:rPr lang="sv-SE" dirty="0"/>
              <a:t>Fältperiod för omgång 2 var 12 augusti till 18 augusti 2022. </a:t>
            </a:r>
          </a:p>
          <a:p>
            <a:endParaRPr lang="sv-SE" dirty="0"/>
          </a:p>
          <a:p>
            <a:r>
              <a:rPr lang="sv-SE" dirty="0"/>
              <a:t>Fältperiod för omgång 3 var 7 till  16 november 2023.</a:t>
            </a:r>
          </a:p>
        </p:txBody>
      </p:sp>
      <p:sp>
        <p:nvSpPr>
          <p:cNvPr id="9" name="Text Placeholder 8">
            <a:extLst>
              <a:ext uri="{FF2B5EF4-FFF2-40B4-BE49-F238E27FC236}">
                <a16:creationId xmlns:a16="http://schemas.microsoft.com/office/drawing/2014/main" id="{B1F0BA94-D1CF-4194-90B9-958025F66F34}"/>
              </a:ext>
            </a:extLst>
          </p:cNvPr>
          <p:cNvSpPr>
            <a:spLocks noGrp="1"/>
          </p:cNvSpPr>
          <p:nvPr>
            <p:ph type="body" sz="quarter" idx="26"/>
          </p:nvPr>
        </p:nvSpPr>
        <p:spPr>
          <a:xfrm>
            <a:off x="8417062" y="2402760"/>
            <a:ext cx="3195010" cy="2246769"/>
          </a:xfrm>
        </p:spPr>
        <p:txBody>
          <a:bodyPr/>
          <a:lstStyle/>
          <a:p>
            <a:r>
              <a:rPr lang="sv-SE" dirty="0"/>
              <a:t>Resultaten redovisas oviktade och i procent ifall inget annat anges. </a:t>
            </a:r>
          </a:p>
          <a:p>
            <a:endParaRPr lang="sv-SE" dirty="0"/>
          </a:p>
          <a:p>
            <a:r>
              <a:rPr lang="sv-SE" dirty="0"/>
              <a:t>Enbart statistiskt signifikanta skillnader mellan undergrupper kommenteras i rapporten. För samtliga nedbrytningar se separat tabell. </a:t>
            </a:r>
          </a:p>
          <a:p>
            <a:pPr marL="0" indent="0">
              <a:buNone/>
            </a:pPr>
            <a:endParaRPr lang="sv-SE" dirty="0"/>
          </a:p>
          <a:p>
            <a:endParaRPr lang="sv-SE" dirty="0"/>
          </a:p>
          <a:p>
            <a:endParaRPr lang="en-SE" dirty="0"/>
          </a:p>
        </p:txBody>
      </p:sp>
      <p:sp>
        <p:nvSpPr>
          <p:cNvPr id="10" name="Text Placeholder 9">
            <a:extLst>
              <a:ext uri="{FF2B5EF4-FFF2-40B4-BE49-F238E27FC236}">
                <a16:creationId xmlns:a16="http://schemas.microsoft.com/office/drawing/2014/main" id="{A70FF9FC-3F02-4645-B11F-68B1FC14FB7F}"/>
              </a:ext>
            </a:extLst>
          </p:cNvPr>
          <p:cNvSpPr>
            <a:spLocks noGrp="1"/>
          </p:cNvSpPr>
          <p:nvPr>
            <p:ph type="body" sz="quarter" idx="27"/>
          </p:nvPr>
        </p:nvSpPr>
        <p:spPr>
          <a:xfrm>
            <a:off x="486143" y="1993899"/>
            <a:ext cx="3195009" cy="307777"/>
          </a:xfrm>
        </p:spPr>
        <p:txBody>
          <a:bodyPr/>
          <a:lstStyle/>
          <a:p>
            <a:r>
              <a:rPr lang="sv-SE" dirty="0"/>
              <a:t>Bakgrund</a:t>
            </a:r>
            <a:endParaRPr lang="en-SE" dirty="0"/>
          </a:p>
        </p:txBody>
      </p:sp>
      <p:sp>
        <p:nvSpPr>
          <p:cNvPr id="11" name="Text Placeholder 10">
            <a:extLst>
              <a:ext uri="{FF2B5EF4-FFF2-40B4-BE49-F238E27FC236}">
                <a16:creationId xmlns:a16="http://schemas.microsoft.com/office/drawing/2014/main" id="{F67A563A-4B8C-4ED8-85F6-43ABDA036B4B}"/>
              </a:ext>
            </a:extLst>
          </p:cNvPr>
          <p:cNvSpPr>
            <a:spLocks noGrp="1"/>
          </p:cNvSpPr>
          <p:nvPr>
            <p:ph type="body" sz="quarter" idx="28"/>
          </p:nvPr>
        </p:nvSpPr>
        <p:spPr>
          <a:xfrm>
            <a:off x="4450330" y="1993899"/>
            <a:ext cx="3195009" cy="307777"/>
          </a:xfrm>
        </p:spPr>
        <p:txBody>
          <a:bodyPr/>
          <a:lstStyle/>
          <a:p>
            <a:r>
              <a:rPr lang="sv-SE" dirty="0"/>
              <a:t>metod</a:t>
            </a:r>
            <a:endParaRPr lang="en-SE" dirty="0"/>
          </a:p>
        </p:txBody>
      </p:sp>
      <p:sp>
        <p:nvSpPr>
          <p:cNvPr id="12" name="Text Placeholder 11">
            <a:extLst>
              <a:ext uri="{FF2B5EF4-FFF2-40B4-BE49-F238E27FC236}">
                <a16:creationId xmlns:a16="http://schemas.microsoft.com/office/drawing/2014/main" id="{D8B71B33-4EB6-4969-8AFB-B6A2474E3BFE}"/>
              </a:ext>
            </a:extLst>
          </p:cNvPr>
          <p:cNvSpPr>
            <a:spLocks noGrp="1"/>
          </p:cNvSpPr>
          <p:nvPr>
            <p:ph type="body" sz="quarter" idx="29"/>
          </p:nvPr>
        </p:nvSpPr>
        <p:spPr>
          <a:xfrm>
            <a:off x="8417062" y="1993899"/>
            <a:ext cx="3195009" cy="307777"/>
          </a:xfrm>
          <a:solidFill>
            <a:schemeClr val="accent3">
              <a:lumMod val="75000"/>
            </a:schemeClr>
          </a:solidFill>
        </p:spPr>
        <p:txBody>
          <a:bodyPr/>
          <a:lstStyle/>
          <a:p>
            <a:r>
              <a:rPr lang="sv-SE" dirty="0"/>
              <a:t>Data och resultat</a:t>
            </a:r>
            <a:endParaRPr lang="en-SE" dirty="0"/>
          </a:p>
        </p:txBody>
      </p:sp>
      <p:sp>
        <p:nvSpPr>
          <p:cNvPr id="5" name="Text Placeholder 4">
            <a:extLst>
              <a:ext uri="{FF2B5EF4-FFF2-40B4-BE49-F238E27FC236}">
                <a16:creationId xmlns:a16="http://schemas.microsoft.com/office/drawing/2014/main" id="{9DD92999-9248-4C6B-AA82-195150A8CE60}"/>
              </a:ext>
            </a:extLst>
          </p:cNvPr>
          <p:cNvSpPr>
            <a:spLocks noGrp="1"/>
          </p:cNvSpPr>
          <p:nvPr>
            <p:ph type="body" sz="quarter" idx="15"/>
          </p:nvPr>
        </p:nvSpPr>
        <p:spPr>
          <a:xfrm>
            <a:off x="404786" y="1368596"/>
            <a:ext cx="4305199" cy="353943"/>
          </a:xfrm>
        </p:spPr>
        <p:txBody>
          <a:bodyPr/>
          <a:lstStyle/>
          <a:p>
            <a:r>
              <a:rPr lang="sv-SE" dirty="0"/>
              <a:t>Om undersökningens genomförande</a:t>
            </a:r>
            <a:endParaRPr lang="en-SE" dirty="0"/>
          </a:p>
        </p:txBody>
      </p:sp>
      <p:sp>
        <p:nvSpPr>
          <p:cNvPr id="3" name="Title 2">
            <a:extLst>
              <a:ext uri="{FF2B5EF4-FFF2-40B4-BE49-F238E27FC236}">
                <a16:creationId xmlns:a16="http://schemas.microsoft.com/office/drawing/2014/main" id="{210D76D7-5F26-4038-A4F8-C9AC871F0715}"/>
              </a:ext>
            </a:extLst>
          </p:cNvPr>
          <p:cNvSpPr>
            <a:spLocks noGrp="1"/>
          </p:cNvSpPr>
          <p:nvPr>
            <p:ph type="title"/>
          </p:nvPr>
        </p:nvSpPr>
        <p:spPr/>
        <p:txBody>
          <a:bodyPr/>
          <a:lstStyle/>
          <a:p>
            <a:r>
              <a:rPr lang="sv-SE" dirty="0"/>
              <a:t>OM UNDERSÖKNINGEN</a:t>
            </a:r>
            <a:endParaRPr lang="en-SE" dirty="0"/>
          </a:p>
        </p:txBody>
      </p:sp>
    </p:spTree>
    <p:extLst>
      <p:ext uri="{BB962C8B-B14F-4D97-AF65-F5344CB8AC3E}">
        <p14:creationId xmlns:p14="http://schemas.microsoft.com/office/powerpoint/2010/main" val="56942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7D78A9-4551-4FE5-AF88-0E5C725241E1}"/>
              </a:ext>
            </a:extLst>
          </p:cNvPr>
          <p:cNvSpPr>
            <a:spLocks noGrp="1"/>
          </p:cNvSpPr>
          <p:nvPr>
            <p:ph type="body" sz="quarter" idx="13"/>
          </p:nvPr>
        </p:nvSpPr>
        <p:spPr>
          <a:xfrm>
            <a:off x="9828892" y="3287"/>
            <a:ext cx="2047035" cy="4508927"/>
          </a:xfrm>
        </p:spPr>
        <p:txBody>
          <a:bodyPr/>
          <a:lstStyle/>
          <a:p>
            <a:r>
              <a:rPr lang="en-US" dirty="0"/>
              <a:t>3</a:t>
            </a:r>
            <a:endParaRPr lang="en-SE" dirty="0"/>
          </a:p>
        </p:txBody>
      </p:sp>
      <p:sp>
        <p:nvSpPr>
          <p:cNvPr id="5" name="Title 4">
            <a:extLst>
              <a:ext uri="{FF2B5EF4-FFF2-40B4-BE49-F238E27FC236}">
                <a16:creationId xmlns:a16="http://schemas.microsoft.com/office/drawing/2014/main" id="{61414729-AE94-477A-B74B-912A7E4675C0}"/>
              </a:ext>
            </a:extLst>
          </p:cNvPr>
          <p:cNvSpPr>
            <a:spLocks noGrp="1"/>
          </p:cNvSpPr>
          <p:nvPr>
            <p:ph type="title"/>
          </p:nvPr>
        </p:nvSpPr>
        <p:spPr>
          <a:xfrm>
            <a:off x="459207" y="546021"/>
            <a:ext cx="7551996" cy="849015"/>
          </a:xfrm>
        </p:spPr>
        <p:txBody>
          <a:bodyPr/>
          <a:lstStyle/>
          <a:p>
            <a:r>
              <a:rPr lang="sv-SE" dirty="0"/>
              <a:t>Status idag</a:t>
            </a:r>
            <a:endParaRPr lang="en-SE" dirty="0"/>
          </a:p>
        </p:txBody>
      </p:sp>
    </p:spTree>
    <p:extLst>
      <p:ext uri="{BB962C8B-B14F-4D97-AF65-F5344CB8AC3E}">
        <p14:creationId xmlns:p14="http://schemas.microsoft.com/office/powerpoint/2010/main" val="215337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BD34C-1BB4-4DAC-8AB8-E0C108802DA2}"/>
              </a:ext>
            </a:extLst>
          </p:cNvPr>
          <p:cNvSpPr>
            <a:spLocks noGrp="1"/>
          </p:cNvSpPr>
          <p:nvPr>
            <p:ph type="title"/>
          </p:nvPr>
        </p:nvSpPr>
        <p:spPr/>
        <p:txBody>
          <a:bodyPr/>
          <a:lstStyle/>
          <a:p>
            <a:r>
              <a:rPr lang="sv-SE" dirty="0"/>
              <a:t>Konsumtion över tid</a:t>
            </a:r>
            <a:endParaRPr lang="en-SE" dirty="0"/>
          </a:p>
        </p:txBody>
      </p:sp>
      <p:sp>
        <p:nvSpPr>
          <p:cNvPr id="5" name="Text Placeholder 4">
            <a:extLst>
              <a:ext uri="{FF2B5EF4-FFF2-40B4-BE49-F238E27FC236}">
                <a16:creationId xmlns:a16="http://schemas.microsoft.com/office/drawing/2014/main" id="{ECFB4090-F45B-45C6-BD35-A0AE40A98776}"/>
              </a:ext>
            </a:extLst>
          </p:cNvPr>
          <p:cNvSpPr>
            <a:spLocks noGrp="1"/>
          </p:cNvSpPr>
          <p:nvPr>
            <p:ph type="body" sz="quarter" idx="15"/>
          </p:nvPr>
        </p:nvSpPr>
        <p:spPr>
          <a:xfrm>
            <a:off x="404786" y="862947"/>
            <a:ext cx="11582833" cy="969496"/>
          </a:xfrm>
        </p:spPr>
        <p:txBody>
          <a:bodyPr/>
          <a:lstStyle/>
          <a:p>
            <a:r>
              <a:rPr lang="sv-SE" dirty="0"/>
              <a:t>För de vanligaste köttslagen (kyckling, nötkött och fläsk/gris) är läget relativt oförändrat. </a:t>
            </a:r>
          </a:p>
          <a:p>
            <a:r>
              <a:rPr lang="sv-SE" dirty="0"/>
              <a:t>För vildsvin är det fortsatt hälften som aldrig äter vildsvin. Dock ingen negativ utveckling bland de som</a:t>
            </a:r>
            <a:br>
              <a:rPr lang="sv-SE" dirty="0"/>
            </a:br>
            <a:r>
              <a:rPr lang="sv-SE" dirty="0"/>
              <a:t>någon gång äter vildsvinskött. </a:t>
            </a:r>
          </a:p>
        </p:txBody>
      </p:sp>
      <p:pic>
        <p:nvPicPr>
          <p:cNvPr id="2" name="Bildobjekt 1" descr="Diagram över svar på frågan: Hur ofta äter du följande?">
            <a:extLst>
              <a:ext uri="{FF2B5EF4-FFF2-40B4-BE49-F238E27FC236}">
                <a16:creationId xmlns:a16="http://schemas.microsoft.com/office/drawing/2014/main" id="{966ACDF5-5C1C-48DB-B90B-DA3FCB40F66E}"/>
              </a:ext>
            </a:extLst>
          </p:cNvPr>
          <p:cNvPicPr>
            <a:picLocks noChangeAspect="1"/>
          </p:cNvPicPr>
          <p:nvPr/>
        </p:nvPicPr>
        <p:blipFill>
          <a:blip r:embed="rId2"/>
          <a:stretch>
            <a:fillRect/>
          </a:stretch>
        </p:blipFill>
        <p:spPr>
          <a:xfrm>
            <a:off x="404786" y="1971256"/>
            <a:ext cx="11418798" cy="4365114"/>
          </a:xfrm>
          <a:prstGeom prst="rect">
            <a:avLst/>
          </a:prstGeom>
        </p:spPr>
      </p:pic>
      <p:sp>
        <p:nvSpPr>
          <p:cNvPr id="9" name="Text Placeholder 3">
            <a:extLst>
              <a:ext uri="{FF2B5EF4-FFF2-40B4-BE49-F238E27FC236}">
                <a16:creationId xmlns:a16="http://schemas.microsoft.com/office/drawing/2014/main" id="{A82AF7ED-CD17-403F-9721-406762D5F9D4}"/>
              </a:ext>
            </a:extLst>
          </p:cNvPr>
          <p:cNvSpPr txBox="1">
            <a:spLocks/>
          </p:cNvSpPr>
          <p:nvPr/>
        </p:nvSpPr>
        <p:spPr>
          <a:xfrm>
            <a:off x="323797" y="6475184"/>
            <a:ext cx="11463417" cy="246221"/>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0"/>
              </a:spcBef>
              <a:buSzPct val="50000"/>
              <a:buFont typeface="HelveticaNeueLT Std Lt Cn" panose="020B0406020202030204" pitchFamily="34" charset="0"/>
              <a:buNone/>
              <a:defRPr sz="10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0"/>
              </a:spcBef>
              <a:buSzPct val="80000"/>
              <a:buFontTx/>
              <a:buNone/>
              <a:defRPr sz="1400" kern="1200">
                <a:solidFill>
                  <a:schemeClr val="tx1"/>
                </a:solidFill>
                <a:latin typeface="+mn-lt"/>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50000"/>
              <a:buFont typeface="HelveticaNeueLT Std Lt Cn" panose="020B0406020202030204" pitchFamily="34" charset="0"/>
              <a:buNone/>
              <a:tabLst/>
              <a:defRPr/>
            </a:pPr>
            <a:r>
              <a:rPr kumimoji="0" lang="sv-SE" sz="1000" b="0" i="1" u="none" strike="noStrike" kern="1200" cap="none" spc="0" normalizeH="0" baseline="0" noProof="0" dirty="0">
                <a:ln>
                  <a:noFill/>
                </a:ln>
                <a:solidFill>
                  <a:prstClr val="white">
                    <a:lumMod val="50000"/>
                  </a:prstClr>
                </a:solidFill>
                <a:effectLst/>
                <a:uLnTx/>
                <a:uFillTx/>
                <a:latin typeface="Arial"/>
                <a:ea typeface="+mn-ea"/>
                <a:cs typeface="+mn-cs"/>
              </a:rPr>
              <a:t>Bas: Samtliga, n= 1005</a:t>
            </a:r>
            <a:endParaRPr kumimoji="0" lang="en-SE" sz="1000" b="0" i="1" u="none" strike="noStrike" kern="1200" cap="none" spc="0" normalizeH="0" baseline="0" noProof="0" dirty="0">
              <a:ln>
                <a:noFill/>
              </a:ln>
              <a:solidFill>
                <a:prstClr val="white">
                  <a:lumMod val="50000"/>
                </a:prstClr>
              </a:solidFill>
              <a:effectLst/>
              <a:uLnTx/>
              <a:uFillTx/>
              <a:latin typeface="Arial"/>
              <a:ea typeface="+mn-ea"/>
              <a:cs typeface="+mn-cs"/>
            </a:endParaRPr>
          </a:p>
        </p:txBody>
      </p:sp>
    </p:spTree>
    <p:extLst>
      <p:ext uri="{BB962C8B-B14F-4D97-AF65-F5344CB8AC3E}">
        <p14:creationId xmlns:p14="http://schemas.microsoft.com/office/powerpoint/2010/main" val="544380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heme/theme1.xml><?xml version="1.0" encoding="utf-8"?>
<a:theme xmlns:a="http://schemas.openxmlformats.org/drawingml/2006/main" name="Ipsos 2019 Proposal">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Ipsos 2019 Proposal" id="{D2571E0E-C3C6-455F-B946-00AC77D9042C}" vid="{5F878A91-51D3-458F-9255-BD47F92A439F}"/>
    </a:ext>
  </a:extLst>
</a:theme>
</file>

<file path=ppt/theme/theme2.xml><?xml version="1.0" encoding="utf-8"?>
<a:theme xmlns:a="http://schemas.openxmlformats.org/drawingml/2006/main" name="1_Ipsos 2019 Proposal">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Ipsos 2019 Proposal" id="{D2571E0E-C3C6-455F-B946-00AC77D9042C}" vid="{5F878A91-51D3-458F-9255-BD47F92A43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Ipsos 2019 Proposal</Template>
  <TotalTime>5840</TotalTime>
  <Words>1814</Words>
  <Application>Microsoft Office PowerPoint</Application>
  <PresentationFormat>Bredbild</PresentationFormat>
  <Paragraphs>211</Paragraphs>
  <Slides>34</Slides>
  <Notes>10</Notes>
  <HiddenSlides>2</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34</vt:i4>
      </vt:variant>
    </vt:vector>
  </HeadingPairs>
  <TitlesOfParts>
    <vt:vector size="41" baseType="lpstr">
      <vt:lpstr>Arial</vt:lpstr>
      <vt:lpstr>Arial Black</vt:lpstr>
      <vt:lpstr>Calibri</vt:lpstr>
      <vt:lpstr>HelveticaNeueLT Std Lt Cn</vt:lpstr>
      <vt:lpstr>Ipsos 2019 Proposal</vt:lpstr>
      <vt:lpstr>1_Ipsos 2019 Proposal</vt:lpstr>
      <vt:lpstr>Diapositive think-cell</vt:lpstr>
      <vt:lpstr>Vildsvinskött  - Konsumtion och attityder  Mätning 3 –november 2023 Extramätning Afrikansk svinpest</vt:lpstr>
      <vt:lpstr>innehåll</vt:lpstr>
      <vt:lpstr>Key insights &amp; nyckeltal</vt:lpstr>
      <vt:lpstr>Nyckeltal</vt:lpstr>
      <vt:lpstr>Slutsatser </vt:lpstr>
      <vt:lpstr>Bakgrund, syfte och metod</vt:lpstr>
      <vt:lpstr>OM UNDERSÖKNINGEN</vt:lpstr>
      <vt:lpstr>Status idag</vt:lpstr>
      <vt:lpstr>Konsumtion över tid</vt:lpstr>
      <vt:lpstr>Top of mind associationer</vt:lpstr>
      <vt:lpstr>Konsumtion </vt:lpstr>
      <vt:lpstr>Konsumtion över tid.</vt:lpstr>
      <vt:lpstr>konsumtion</vt:lpstr>
      <vt:lpstr>profilord</vt:lpstr>
      <vt:lpstr>Profilord för vildsvinskött</vt:lpstr>
      <vt:lpstr>Vildsvinskött - utifrån ”hållbart och resurseffektivt”</vt:lpstr>
      <vt:lpstr>Vildsvinskött - utifrån ”klimatsmart”</vt:lpstr>
      <vt:lpstr>Vildsvinskött – utifrån ”Gott”</vt:lpstr>
      <vt:lpstr>Vildsvinskött – utifrån ”säkert”</vt:lpstr>
      <vt:lpstr>Vildsvinskött - utifrån ”intresse av att äta”</vt:lpstr>
      <vt:lpstr>Kanaler och tillgång</vt:lpstr>
      <vt:lpstr>Svårighet att få tag på </vt:lpstr>
      <vt:lpstr>tillgänglighet</vt:lpstr>
      <vt:lpstr>Afrikansk svinpest</vt:lpstr>
      <vt:lpstr>Afrikansk svinpest – kännedom</vt:lpstr>
      <vt:lpstr>Afrikansk svinpest – inställning</vt:lpstr>
      <vt:lpstr>Afrikansk svinpest – intresse</vt:lpstr>
      <vt:lpstr>Afrikansk svinpest – motiv</vt:lpstr>
      <vt:lpstr>Afrikansk svinpest – motiv, fortsättning</vt:lpstr>
      <vt:lpstr>Afrikansk svinpest – motiv, fortsättning.</vt:lpstr>
      <vt:lpstr>BakgrundSDATA </vt:lpstr>
      <vt:lpstr>demografi</vt:lpstr>
      <vt:lpstr>appendix</vt:lpstr>
      <vt:lpstr>Konsumtion.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vildsvinskött Lewander 20231124</dc:title>
  <dc:creator>Hanna Agnes Persson</dc:creator>
  <cp:lastModifiedBy>Helena Johansson</cp:lastModifiedBy>
  <cp:revision>225</cp:revision>
  <cp:lastPrinted>2022-09-09T07:41:16Z</cp:lastPrinted>
  <dcterms:created xsi:type="dcterms:W3CDTF">2021-01-25T15:02:33Z</dcterms:created>
  <dcterms:modified xsi:type="dcterms:W3CDTF">2024-02-08T14:45:51Z</dcterms:modified>
</cp:coreProperties>
</file>